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comments/comment1.xml" ContentType="application/vnd.openxmlformats-officedocument.presentationml.comments+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3648" r:id="rId4"/>
  </p:sldMasterIdLst>
  <p:notesMasterIdLst>
    <p:notesMasterId r:id="rId36"/>
  </p:notesMasterIdLst>
  <p:sldIdLst>
    <p:sldId id="366" r:id="rId5"/>
    <p:sldId id="285" r:id="rId6"/>
    <p:sldId id="352" r:id="rId7"/>
    <p:sldId id="345" r:id="rId8"/>
    <p:sldId id="346" r:id="rId9"/>
    <p:sldId id="349" r:id="rId10"/>
    <p:sldId id="361" r:id="rId11"/>
    <p:sldId id="344" r:id="rId12"/>
    <p:sldId id="347" r:id="rId13"/>
    <p:sldId id="351" r:id="rId14"/>
    <p:sldId id="356" r:id="rId15"/>
    <p:sldId id="350" r:id="rId16"/>
    <p:sldId id="334" r:id="rId17"/>
    <p:sldId id="328" r:id="rId18"/>
    <p:sldId id="326" r:id="rId19"/>
    <p:sldId id="363" r:id="rId20"/>
    <p:sldId id="335" r:id="rId21"/>
    <p:sldId id="339" r:id="rId22"/>
    <p:sldId id="364" r:id="rId23"/>
    <p:sldId id="342" r:id="rId24"/>
    <p:sldId id="329" r:id="rId25"/>
    <p:sldId id="365" r:id="rId26"/>
    <p:sldId id="353" r:id="rId27"/>
    <p:sldId id="330" r:id="rId28"/>
    <p:sldId id="332" r:id="rId29"/>
    <p:sldId id="333" r:id="rId30"/>
    <p:sldId id="358" r:id="rId31"/>
    <p:sldId id="359" r:id="rId32"/>
    <p:sldId id="360" r:id="rId33"/>
    <p:sldId id="263" r:id="rId34"/>
    <p:sldId id="362" r:id="rId35"/>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7DE995CF-DF68-40C5-BCE1-B9CC32836E60}">
          <p14:sldIdLst>
            <p14:sldId id="366"/>
            <p14:sldId id="285"/>
            <p14:sldId id="352"/>
            <p14:sldId id="345"/>
            <p14:sldId id="346"/>
            <p14:sldId id="349"/>
            <p14:sldId id="361"/>
            <p14:sldId id="344"/>
            <p14:sldId id="347"/>
            <p14:sldId id="351"/>
            <p14:sldId id="356"/>
            <p14:sldId id="350"/>
            <p14:sldId id="334"/>
            <p14:sldId id="328"/>
            <p14:sldId id="326"/>
            <p14:sldId id="363"/>
            <p14:sldId id="335"/>
            <p14:sldId id="339"/>
            <p14:sldId id="364"/>
            <p14:sldId id="342"/>
            <p14:sldId id="329"/>
            <p14:sldId id="365"/>
            <p14:sldId id="353"/>
            <p14:sldId id="330"/>
            <p14:sldId id="332"/>
            <p14:sldId id="333"/>
            <p14:sldId id="358"/>
            <p14:sldId id="359"/>
            <p14:sldId id="360"/>
          </p14:sldIdLst>
        </p14:section>
        <p14:section name="Archiv" id="{D26B72BD-0D58-4EDC-817B-F4D42A21E1D5}">
          <p14:sldIdLst>
            <p14:sldId id="263"/>
            <p14:sldId id="3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mp, Frank" initials="HF" lastIdx="22" clrIdx="0">
    <p:extLst>
      <p:ext uri="{19B8F6BF-5375-455C-9EA6-DF929625EA0E}">
        <p15:presenceInfo xmlns:p15="http://schemas.microsoft.com/office/powerpoint/2012/main" userId="S-1-5-21-283016044-3387516373-1648638545-2129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7BD"/>
    <a:srgbClr val="C40625"/>
    <a:srgbClr val="002060"/>
    <a:srgbClr val="F9F06B"/>
    <a:srgbClr val="F2F2F2"/>
    <a:srgbClr val="000000"/>
    <a:srgbClr val="F0C402"/>
    <a:srgbClr val="1C75BC"/>
    <a:srgbClr val="00B050"/>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63" autoAdjust="0"/>
    <p:restoredTop sz="77351" autoAdjust="0"/>
  </p:normalViewPr>
  <p:slideViewPr>
    <p:cSldViewPr showGuides="1">
      <p:cViewPr varScale="1">
        <p:scale>
          <a:sx n="96" d="100"/>
          <a:sy n="96" d="100"/>
        </p:scale>
        <p:origin x="108" y="138"/>
      </p:cViewPr>
      <p:guideLst>
        <p:guide orient="horz" pos="2160"/>
        <p:guide pos="3840"/>
      </p:guideLst>
    </p:cSldViewPr>
  </p:slid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4T11:43:37.621" idx="22">
    <p:pos x="5874" y="1067"/>
    <p:text>Stellen Sie den Policy Entwurf in mit einer Cloud-Software zur Verfügung die es Ihren Adressat:innen ermöglicht zu kommentieren aber idealerweise NICHT den Text zu verändern.</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1359025-3C63-43C4-8B0E-710151024EA7}" type="datetimeFigureOut">
              <a:rPr lang="de-DE" smtClean="0"/>
              <a:t>04.04.2024</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de-DE"/>
          </a:p>
        </p:txBody>
      </p:sp>
      <p:sp>
        <p:nvSpPr>
          <p:cNvPr id="7" name="Foliennummernplatzhalt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750CF58-F8AE-4306-91E6-E5B4FBFABC01}" type="slidenum">
              <a:rPr lang="de-DE" smtClean="0"/>
              <a:t>‹Nr.›</a:t>
            </a:fld>
            <a:endParaRPr lang="de-DE"/>
          </a:p>
        </p:txBody>
      </p:sp>
    </p:spTree>
    <p:extLst>
      <p:ext uri="{BB962C8B-B14F-4D97-AF65-F5344CB8AC3E}">
        <p14:creationId xmlns:p14="http://schemas.microsoft.com/office/powerpoint/2010/main" val="986526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2</a:t>
            </a:fld>
            <a:endParaRPr lang="de-DE"/>
          </a:p>
        </p:txBody>
      </p:sp>
    </p:spTree>
    <p:extLst>
      <p:ext uri="{BB962C8B-B14F-4D97-AF65-F5344CB8AC3E}">
        <p14:creationId xmlns:p14="http://schemas.microsoft.com/office/powerpoint/2010/main" val="3148586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Die Frage nach dem Warum ist, wie ziemlich viele Warum-Fragen nicht so einfach zu beantworten. </a:t>
            </a:r>
          </a:p>
          <a:p>
            <a:pPr lvl="0"/>
            <a:endParaRPr lang="de-DE" dirty="0">
              <a:latin typeface="Segoe UI" panose="020B0502040204020203" pitchFamily="34" charset="0"/>
              <a:cs typeface="Segoe UI" panose="020B0502040204020203" pitchFamily="34" charset="0"/>
            </a:endParaRPr>
          </a:p>
          <a:p>
            <a:pPr lvl="0"/>
            <a:r>
              <a:rPr lang="de-DE" dirty="0">
                <a:latin typeface="Segoe UI" panose="020B0502040204020203" pitchFamily="34" charset="0"/>
                <a:cs typeface="Segoe UI" panose="020B0502040204020203" pitchFamily="34" charset="0"/>
              </a:rPr>
              <a:t>Der Grund also die Grundlage auf der man sich ursprünglich ca. 2000 am MIT mal entschieden hat Bildungsressourcen kostenlos auch außerhalb der Bildungseinrichtung zur Verfügung zu stellen, nämlich die sehr hohen Bildungskosten bzw. Kosten für Lehr-Lernmaterialien trifft in anderen Ländern z.B. in Deutschland gar nicht zu. Dennoch verbreiten sich Offen Bildungsmaterialien kontinuierlich bzw. persistieren in der Gesellschaft, wie Armin Nassehi sagen würde. Sie scheinen also eine Lösung für irgendein Problem darzustellen. Es scheinen sich damit als eine Vielzahl an Zielen erreichen zu können. </a:t>
            </a:r>
          </a:p>
          <a:p>
            <a:pPr lvl="0"/>
            <a:endParaRPr lang="de-DE" dirty="0">
              <a:latin typeface="Segoe UI" panose="020B0502040204020203" pitchFamily="34" charset="0"/>
              <a:cs typeface="Segoe UI" panose="020B0502040204020203" pitchFamily="34" charset="0"/>
            </a:endParaRPr>
          </a:p>
          <a:p>
            <a:pPr defTabSz="990478">
              <a:defRPr/>
            </a:pPr>
            <a:r>
              <a:rPr lang="de-DE" dirty="0">
                <a:latin typeface="Segoe UI" panose="020B0502040204020203" pitchFamily="34" charset="0"/>
                <a:cs typeface="Segoe UI" panose="020B0502040204020203" pitchFamily="34" charset="0"/>
              </a:rPr>
              <a:t>Bildungsagenda 2030 (SDG4) globale Nachhaltigkeitsagenda:</a:t>
            </a:r>
            <a:r>
              <a:rPr lang="de-DE" sz="1300" dirty="0"/>
              <a:t> inklusive, chancengerechte und hochwertige Bildung. </a:t>
            </a:r>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11</a:t>
            </a:fld>
            <a:endParaRPr lang="de-DE"/>
          </a:p>
        </p:txBody>
      </p:sp>
    </p:spTree>
    <p:extLst>
      <p:ext uri="{BB962C8B-B14F-4D97-AF65-F5344CB8AC3E}">
        <p14:creationId xmlns:p14="http://schemas.microsoft.com/office/powerpoint/2010/main" val="3655409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Zum Thema Warum OER und warum nicht gibt es eine zunehmend größer werdende Debatte sie dich unter Anreizsysteme von OER versammelt. Ein sehr spannendes Thema. Als Beispiel verweise ich auf einen Vortrag von Sandra Schön explizit zum Thema Anreize und was Lehrende zu OER motiviert. Mit einem Klick auf die Abbildung die sie in der </a:t>
            </a:r>
            <a:r>
              <a:rPr lang="de-DE" dirty="0" err="1"/>
              <a:t>Pdf</a:t>
            </a:r>
            <a:r>
              <a:rPr lang="de-DE" dirty="0"/>
              <a:t> finden werden kommen Sie ans Ende dieser PPT und zu ein Paar Einblicken in Sandras Vortrag und können sich aber auch den gesamten Vortrag herunterladen. Die Empirie dazu ist noch sehr dünn, ganz normal  am Anfang. Aber es gibt Sie.</a:t>
            </a:r>
          </a:p>
        </p:txBody>
      </p:sp>
      <p:sp>
        <p:nvSpPr>
          <p:cNvPr id="4" name="Foliennummernplatzhalter 3"/>
          <p:cNvSpPr>
            <a:spLocks noGrp="1"/>
          </p:cNvSpPr>
          <p:nvPr>
            <p:ph type="sldNum" sz="quarter" idx="5"/>
          </p:nvPr>
        </p:nvSpPr>
        <p:spPr/>
        <p:txBody>
          <a:bodyPr/>
          <a:lstStyle/>
          <a:p>
            <a:fld id="{D750CF58-F8AE-4306-91E6-E5B4FBFABC01}" type="slidenum">
              <a:rPr lang="de-DE" smtClean="0"/>
              <a:t>12</a:t>
            </a:fld>
            <a:endParaRPr lang="de-DE"/>
          </a:p>
        </p:txBody>
      </p:sp>
    </p:spTree>
    <p:extLst>
      <p:ext uri="{BB962C8B-B14F-4D97-AF65-F5344CB8AC3E}">
        <p14:creationId xmlns:p14="http://schemas.microsoft.com/office/powerpoint/2010/main" val="4053083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Zu 1. </a:t>
            </a:r>
          </a:p>
          <a:p>
            <a:pPr marL="185715" indent="-185715">
              <a:buFont typeface="Arial" panose="020B0604020202020204" pitchFamily="34" charset="0"/>
              <a:buChar char="•"/>
            </a:pPr>
            <a:r>
              <a:rPr lang="de-DE" sz="1300" dirty="0"/>
              <a:t>Handlungsfeld 5 " OER mit nutzerzentrierter, ­anwendungsorientierter und ­vernetzender Forschung begleiten"</a:t>
            </a:r>
            <a:endParaRPr lang="de-DE" dirty="0">
              <a:latin typeface="Segoe UI" panose="020B0502040204020203" pitchFamily="34" charset="0"/>
              <a:cs typeface="Segoe UI" panose="020B0502040204020203" pitchFamily="34" charset="0"/>
            </a:endParaRPr>
          </a:p>
          <a:p>
            <a:pPr marL="185715" indent="-185715">
              <a:buFont typeface="Arial" panose="020B0604020202020204" pitchFamily="34" charset="0"/>
              <a:buChar char="•"/>
            </a:pPr>
            <a:r>
              <a:rPr lang="de-DE" sz="1300" dirty="0"/>
              <a:t>Auf Grundlage der Aussage von Dr. Jens Brandenburg (Parlamentarischer Staatssekretär bei der Bundesministerin für Bildung und Forschung), dass die OER Strategie eine </a:t>
            </a:r>
            <a:r>
              <a:rPr lang="de-DE" sz="1300" i="1" dirty="0"/>
              <a:t>lebende Strategie sein soll</a:t>
            </a:r>
            <a:r>
              <a:rPr lang="de-DE" sz="1300" dirty="0"/>
              <a:t> MUSS das BMBF darauf reagieren</a:t>
            </a:r>
          </a:p>
          <a:p>
            <a:pPr marL="185715" indent="-185715">
              <a:buFont typeface="Arial" panose="020B0604020202020204" pitchFamily="34" charset="0"/>
              <a:buChar char="•"/>
            </a:pPr>
            <a:r>
              <a:rPr lang="de-DE" sz="1300" dirty="0"/>
              <a:t>Motto ÖGÖG Forschungs- und Lehrförderung</a:t>
            </a:r>
            <a:endParaRPr lang="de-DE" dirty="0">
              <a:latin typeface="Segoe UI" panose="020B0502040204020203" pitchFamily="34" charset="0"/>
              <a:cs typeface="Segoe UI" panose="020B0502040204020203" pitchFamily="34" charset="0"/>
            </a:endParaRPr>
          </a:p>
          <a:p>
            <a:pPr lvl="0"/>
            <a:r>
              <a:rPr lang="de-DE" dirty="0">
                <a:latin typeface="Segoe UI" panose="020B0502040204020203" pitchFamily="34" charset="0"/>
                <a:cs typeface="Segoe UI" panose="020B0502040204020203" pitchFamily="34" charset="0"/>
              </a:rPr>
              <a:t>Zu 3. </a:t>
            </a:r>
          </a:p>
          <a:p>
            <a:pPr marL="185715" indent="-185715">
              <a:buFont typeface="Arial" panose="020B0604020202020204" pitchFamily="34" charset="0"/>
              <a:buChar char="•"/>
            </a:pPr>
            <a:r>
              <a:rPr lang="de-DE" dirty="0">
                <a:latin typeface="Segoe UI" panose="020B0502040204020203" pitchFamily="34" charset="0"/>
                <a:cs typeface="Segoe UI" panose="020B0502040204020203" pitchFamily="34" charset="0"/>
              </a:rPr>
              <a:t>Es gibt mittlerweile einige Policies, insbesondere in NRW bzw. im ORCA Netzwerk und hier können wir durch das ORCA Netzwerk bereits auf Erfahrungen und Berichte von anderen Hochschulen zurückgreifen</a:t>
            </a:r>
          </a:p>
          <a:p>
            <a:endParaRPr lang="de-DE" dirty="0">
              <a:latin typeface="Segoe UI" panose="020B0502040204020203" pitchFamily="34" charset="0"/>
              <a:cs typeface="Segoe UI" panose="020B0502040204020203" pitchFamily="34" charset="0"/>
            </a:endParaRPr>
          </a:p>
          <a:p>
            <a:r>
              <a:rPr lang="de-DE" dirty="0">
                <a:latin typeface="Segoe UI" panose="020B0502040204020203" pitchFamily="34" charset="0"/>
                <a:cs typeface="Segoe UI" panose="020B0502040204020203" pitchFamily="34" charset="0"/>
              </a:rPr>
              <a:t>Soviel zum Thema WARUM.</a:t>
            </a:r>
          </a:p>
        </p:txBody>
      </p:sp>
      <p:sp>
        <p:nvSpPr>
          <p:cNvPr id="4" name="Foliennummernplatzhalter 3"/>
          <p:cNvSpPr>
            <a:spLocks noGrp="1"/>
          </p:cNvSpPr>
          <p:nvPr>
            <p:ph type="sldNum" sz="quarter" idx="5"/>
          </p:nvPr>
        </p:nvSpPr>
        <p:spPr/>
        <p:txBody>
          <a:bodyPr/>
          <a:lstStyle/>
          <a:p>
            <a:fld id="{D750CF58-F8AE-4306-91E6-E5B4FBFABC01}" type="slidenum">
              <a:rPr lang="de-DE" smtClean="0"/>
              <a:t>13</a:t>
            </a:fld>
            <a:endParaRPr lang="de-DE"/>
          </a:p>
        </p:txBody>
      </p:sp>
    </p:spTree>
    <p:extLst>
      <p:ext uri="{BB962C8B-B14F-4D97-AF65-F5344CB8AC3E}">
        <p14:creationId xmlns:p14="http://schemas.microsoft.com/office/powerpoint/2010/main" val="2853485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Ganz kurz noch was zum Thema Warum JETZT?</a:t>
            </a:r>
          </a:p>
        </p:txBody>
      </p:sp>
      <p:sp>
        <p:nvSpPr>
          <p:cNvPr id="4" name="Foliennummernplatzhalter 3"/>
          <p:cNvSpPr>
            <a:spLocks noGrp="1"/>
          </p:cNvSpPr>
          <p:nvPr>
            <p:ph type="sldNum" sz="quarter" idx="5"/>
          </p:nvPr>
        </p:nvSpPr>
        <p:spPr/>
        <p:txBody>
          <a:bodyPr/>
          <a:lstStyle/>
          <a:p>
            <a:fld id="{D750CF58-F8AE-4306-91E6-E5B4FBFABC01}" type="slidenum">
              <a:rPr lang="de-DE" smtClean="0"/>
              <a:t>14</a:t>
            </a:fld>
            <a:endParaRPr lang="de-DE"/>
          </a:p>
        </p:txBody>
      </p:sp>
    </p:spTree>
    <p:extLst>
      <p:ext uri="{BB962C8B-B14F-4D97-AF65-F5344CB8AC3E}">
        <p14:creationId xmlns:p14="http://schemas.microsoft.com/office/powerpoint/2010/main" val="3628385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mj-lt"/>
              <a:buAutoNum type="arabicPeriod"/>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16</a:t>
            </a:fld>
            <a:endParaRPr lang="de-DE"/>
          </a:p>
        </p:txBody>
      </p:sp>
    </p:spTree>
    <p:extLst>
      <p:ext uri="{BB962C8B-B14F-4D97-AF65-F5344CB8AC3E}">
        <p14:creationId xmlns:p14="http://schemas.microsoft.com/office/powerpoint/2010/main" val="122486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Arial" panose="020B0604020202020204" pitchFamily="34" charset="0"/>
              <a:buChar char="•"/>
            </a:pPr>
            <a:r>
              <a:rPr lang="de-DE" dirty="0"/>
              <a:t>Wie sieht das konkret aus</a:t>
            </a:r>
          </a:p>
          <a:p>
            <a:pPr marL="247620" indent="-247620">
              <a:buFont typeface="Arial" panose="020B0604020202020204" pitchFamily="34" charset="0"/>
              <a:buChar char="•"/>
            </a:pPr>
            <a:r>
              <a:rPr lang="de-DE" dirty="0"/>
              <a:t>Also es gibt einen Entwurf [KLICK]</a:t>
            </a:r>
          </a:p>
        </p:txBody>
      </p:sp>
      <p:sp>
        <p:nvSpPr>
          <p:cNvPr id="4" name="Foliennummernplatzhalter 3"/>
          <p:cNvSpPr>
            <a:spLocks noGrp="1"/>
          </p:cNvSpPr>
          <p:nvPr>
            <p:ph type="sldNum" sz="quarter" idx="5"/>
          </p:nvPr>
        </p:nvSpPr>
        <p:spPr/>
        <p:txBody>
          <a:bodyPr/>
          <a:lstStyle/>
          <a:p>
            <a:fld id="{D750CF58-F8AE-4306-91E6-E5B4FBFABC01}" type="slidenum">
              <a:rPr lang="de-DE" smtClean="0"/>
              <a:t>17</a:t>
            </a:fld>
            <a:endParaRPr lang="de-DE"/>
          </a:p>
        </p:txBody>
      </p:sp>
    </p:spTree>
    <p:extLst>
      <p:ext uri="{BB962C8B-B14F-4D97-AF65-F5344CB8AC3E}">
        <p14:creationId xmlns:p14="http://schemas.microsoft.com/office/powerpoint/2010/main" val="150465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18</a:t>
            </a:fld>
            <a:endParaRPr lang="de-DE"/>
          </a:p>
        </p:txBody>
      </p:sp>
    </p:spTree>
    <p:extLst>
      <p:ext uri="{BB962C8B-B14F-4D97-AF65-F5344CB8AC3E}">
        <p14:creationId xmlns:p14="http://schemas.microsoft.com/office/powerpoint/2010/main" val="2590037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mj-lt"/>
              <a:buAutoNum type="arabicPeriod"/>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19</a:t>
            </a:fld>
            <a:endParaRPr lang="de-DE"/>
          </a:p>
        </p:txBody>
      </p:sp>
    </p:spTree>
    <p:extLst>
      <p:ext uri="{BB962C8B-B14F-4D97-AF65-F5344CB8AC3E}">
        <p14:creationId xmlns:p14="http://schemas.microsoft.com/office/powerpoint/2010/main" val="3517612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mj-lt"/>
              <a:buAutoNum type="arabicPeriod"/>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20</a:t>
            </a:fld>
            <a:endParaRPr lang="de-DE"/>
          </a:p>
        </p:txBody>
      </p:sp>
    </p:spTree>
    <p:extLst>
      <p:ext uri="{BB962C8B-B14F-4D97-AF65-F5344CB8AC3E}">
        <p14:creationId xmlns:p14="http://schemas.microsoft.com/office/powerpoint/2010/main" val="1352057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85715" indent="-185715" defTabSz="990478">
              <a:buFont typeface="Arial" panose="020B0604020202020204" pitchFamily="34" charset="0"/>
              <a:buChar char="•"/>
              <a:defRPr/>
            </a:pPr>
            <a:r>
              <a:rPr lang="de-DE" dirty="0"/>
              <a:t>Die Policy alleine ist quasi nur ein Startschuss… (einige sind schon losgelaufen)</a:t>
            </a:r>
          </a:p>
          <a:p>
            <a:pPr marL="185715" indent="-185715" defTabSz="990478">
              <a:buFont typeface="Arial" panose="020B0604020202020204" pitchFamily="34" charset="0"/>
              <a:buChar char="•"/>
              <a:defRPr/>
            </a:pPr>
            <a:r>
              <a:rPr lang="de-DE" dirty="0"/>
              <a:t>Denn eigentlich geht es ja darum </a:t>
            </a:r>
            <a:r>
              <a:rPr lang="de-DE" b="1" dirty="0"/>
              <a:t>OER</a:t>
            </a:r>
            <a:r>
              <a:rPr lang="de-DE" dirty="0"/>
              <a:t> zu fördern um das zu erreichen reicht es allerdings nicht auf eine Policy zu schreiben wie toll OER doch sind und das eigentlich nichts dagegen spricht. Denn ob etwas sich bewährt erkennt man daran, dass es sich bewährt. Was es aber heißt, dass sich etwas bewährt bzw. durchsetzt oder persistiert, dass ist bei sogenannten „digital social innovations“ nicht immer so klar zu sagen. Digital social innovations sind per se „</a:t>
            </a:r>
            <a:r>
              <a:rPr lang="de-DE" dirty="0" err="1"/>
              <a:t>new</a:t>
            </a:r>
            <a:r>
              <a:rPr lang="de-DE" dirty="0"/>
              <a:t>“ und der </a:t>
            </a:r>
            <a:r>
              <a:rPr lang="de-DE" dirty="0" err="1"/>
              <a:t>impact</a:t>
            </a:r>
            <a:r>
              <a:rPr lang="de-DE" dirty="0"/>
              <a:t> daher ungewiss und schwer zu messen</a:t>
            </a:r>
          </a:p>
          <a:p>
            <a:pPr marL="185715" indent="-185715" defTabSz="990478">
              <a:buFont typeface="Arial" panose="020B0604020202020204" pitchFamily="34" charset="0"/>
              <a:buChar char="•"/>
              <a:defRPr/>
            </a:pPr>
            <a:r>
              <a:rPr lang="de-DE" dirty="0"/>
              <a:t>Also anders formuliert ist nicht immer klar welche Lösungen so eine digital social </a:t>
            </a:r>
            <a:r>
              <a:rPr lang="de-DE" dirty="0" err="1"/>
              <a:t>innovation</a:t>
            </a:r>
            <a:r>
              <a:rPr lang="de-DE" dirty="0"/>
              <a:t> denn bereit hält und dann kommt oft noch hinzu dass auch das andere Ende unsicher ist also nicht die Lösung sondern das Problem, so dass man für beide Seiten sensibel sein muss und die Frage stellen könnte „für Welches Problem OER denn welche Lösungen bereithält“ Ich habe mir das bei Armin Nassehis „Theorie der digitalen Gesellschaft“ ausgeborgt</a:t>
            </a:r>
          </a:p>
          <a:p>
            <a:endParaRPr lang="de-DE" dirty="0"/>
          </a:p>
          <a:p>
            <a:pPr marL="185715" indent="-185715">
              <a:buFont typeface="Arial" panose="020B0604020202020204" pitchFamily="34" charset="0"/>
              <a:buChar char="•"/>
            </a:pPr>
            <a:r>
              <a:rPr lang="de-DE" dirty="0"/>
              <a:t>Denn eigentlich geht es ja darum OER zu fördern aber OER um der OER selbst Willen klappt nicht was auch nicht klappt sind idealistische Ziele wie der „Welt Zugang zu akademischem Wissen zu ermöglichen“ (Ladwig, 2022, S.17)</a:t>
            </a:r>
          </a:p>
          <a:p>
            <a:pPr marL="185715" indent="-185715">
              <a:buFont typeface="Arial" panose="020B0604020202020204" pitchFamily="34" charset="0"/>
              <a:buChar char="•"/>
            </a:pPr>
            <a:r>
              <a:rPr lang="de-DE" dirty="0"/>
              <a:t>ABER OER setzt sich durch… bzw. persistiert. OER können als </a:t>
            </a:r>
            <a:r>
              <a:rPr lang="de-DE" dirty="0" err="1"/>
              <a:t>eibe</a:t>
            </a: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21</a:t>
            </a:fld>
            <a:endParaRPr lang="de-DE"/>
          </a:p>
        </p:txBody>
      </p:sp>
    </p:spTree>
    <p:extLst>
      <p:ext uri="{BB962C8B-B14F-4D97-AF65-F5344CB8AC3E}">
        <p14:creationId xmlns:p14="http://schemas.microsoft.com/office/powerpoint/2010/main" val="3637978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3</a:t>
            </a:fld>
            <a:endParaRPr lang="de-DE"/>
          </a:p>
        </p:txBody>
      </p:sp>
    </p:spTree>
    <p:extLst>
      <p:ext uri="{BB962C8B-B14F-4D97-AF65-F5344CB8AC3E}">
        <p14:creationId xmlns:p14="http://schemas.microsoft.com/office/powerpoint/2010/main" val="3604487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85715" indent="-185715" defTabSz="990478">
              <a:buFont typeface="Arial" panose="020B0604020202020204" pitchFamily="34" charset="0"/>
              <a:buChar char="•"/>
              <a:defRPr/>
            </a:pPr>
            <a:r>
              <a:rPr lang="de-DE" dirty="0"/>
              <a:t>Die Policy alleine ist quasi nur ein Startschuss… (einige sind schon losgelaufen)</a:t>
            </a:r>
          </a:p>
          <a:p>
            <a:pPr marL="185715" indent="-185715" defTabSz="990478">
              <a:buFont typeface="Arial" panose="020B0604020202020204" pitchFamily="34" charset="0"/>
              <a:buChar char="•"/>
              <a:defRPr/>
            </a:pPr>
            <a:r>
              <a:rPr lang="de-DE" dirty="0"/>
              <a:t>Denn eigentlich geht es ja darum </a:t>
            </a:r>
            <a:r>
              <a:rPr lang="de-DE" b="1" dirty="0"/>
              <a:t>OER</a:t>
            </a:r>
            <a:r>
              <a:rPr lang="de-DE" dirty="0"/>
              <a:t> zu fördern um das zu erreichen reicht es allerdings nicht auf eine Policy zu schreiben wie toll OER doch sind und das eigentlich nichts dagegen spricht. Denn ob etwas sich bewährt erkennt man daran, dass es sich bewährt. Was es aber heißt, dass sich etwas bewährt bzw. durchsetzt oder persistiert, dass ist bei sogenannten „digital social innovations“ nicht immer so klar zu sagen. Digital social innovations sind per se „</a:t>
            </a:r>
            <a:r>
              <a:rPr lang="de-DE" dirty="0" err="1"/>
              <a:t>new</a:t>
            </a:r>
            <a:r>
              <a:rPr lang="de-DE" dirty="0"/>
              <a:t>“ und der </a:t>
            </a:r>
            <a:r>
              <a:rPr lang="de-DE" dirty="0" err="1"/>
              <a:t>impact</a:t>
            </a:r>
            <a:r>
              <a:rPr lang="de-DE" dirty="0"/>
              <a:t> daher ungewiss und schwer zu messen</a:t>
            </a:r>
          </a:p>
          <a:p>
            <a:pPr marL="185715" indent="-185715" defTabSz="990478">
              <a:buFont typeface="Arial" panose="020B0604020202020204" pitchFamily="34" charset="0"/>
              <a:buChar char="•"/>
              <a:defRPr/>
            </a:pPr>
            <a:r>
              <a:rPr lang="de-DE" dirty="0"/>
              <a:t>Also anders formuliert ist nicht immer klar welche Lösungen so eine digital social </a:t>
            </a:r>
            <a:r>
              <a:rPr lang="de-DE" dirty="0" err="1"/>
              <a:t>innovation</a:t>
            </a:r>
            <a:r>
              <a:rPr lang="de-DE" dirty="0"/>
              <a:t> denn bereit hält und dann kommt oft noch hinzu dass auch das andere Ende unsicher ist also nicht die Lösung sondern das Problem, so dass man für beide Seiten sensibel sein muss und die Frage stellen könnte „für Welches Problem OER denn welche Lösungen bereithält“ Ich habe mir das bei Armin Nassehis „Theorie der digitalen Gesellschaft“ ausgeborgt</a:t>
            </a:r>
          </a:p>
          <a:p>
            <a:endParaRPr lang="de-DE" dirty="0"/>
          </a:p>
          <a:p>
            <a:pPr marL="185715" indent="-185715">
              <a:buFont typeface="Arial" panose="020B0604020202020204" pitchFamily="34" charset="0"/>
              <a:buChar char="•"/>
            </a:pPr>
            <a:r>
              <a:rPr lang="de-DE" dirty="0"/>
              <a:t>Denn eigentlich geht es ja darum OER zu fördern aber OER um der OER selbst Willen klappt nicht was auch nicht klappt sind idealistische Ziele wie der „Welt Zugang zu akademischem Wissen zu ermöglichen“ (Ladwig, 2022, S.17)</a:t>
            </a:r>
          </a:p>
          <a:p>
            <a:pPr marL="185715" indent="-185715">
              <a:buFont typeface="Arial" panose="020B0604020202020204" pitchFamily="34" charset="0"/>
              <a:buChar char="•"/>
            </a:pPr>
            <a:r>
              <a:rPr lang="de-DE" dirty="0"/>
              <a:t>ABER OER setzt sich durch… bzw. persistiert. OER können als </a:t>
            </a:r>
            <a:r>
              <a:rPr lang="de-DE" dirty="0" err="1"/>
              <a:t>eibe</a:t>
            </a: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22</a:t>
            </a:fld>
            <a:endParaRPr lang="de-DE"/>
          </a:p>
        </p:txBody>
      </p:sp>
    </p:spTree>
    <p:extLst>
      <p:ext uri="{BB962C8B-B14F-4D97-AF65-F5344CB8AC3E}">
        <p14:creationId xmlns:p14="http://schemas.microsoft.com/office/powerpoint/2010/main" val="4125660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90478">
              <a:defRPr/>
            </a:pPr>
            <a:r>
              <a:rPr lang="de-DE" sz="1300" b="1" dirty="0"/>
              <a:t>Hochschulakteuren die an der Sicherung der Qualität der OER partizipieren:</a:t>
            </a:r>
            <a:endParaRPr lang="nb-NO" sz="900" b="1" dirty="0"/>
          </a:p>
          <a:p>
            <a:pPr marL="185715" indent="-185715" defTabSz="990478">
              <a:buFont typeface="Arial" panose="020B0604020202020204" pitchFamily="34" charset="0"/>
              <a:buChar char="•"/>
              <a:defRPr/>
            </a:pPr>
            <a:r>
              <a:rPr lang="nb-NO" sz="900" dirty="0"/>
              <a:t>Hochschullehrer/innen: </a:t>
            </a:r>
            <a:r>
              <a:rPr lang="de-DE" sz="900" dirty="0"/>
              <a:t>Inhaltliche und formale Qualität</a:t>
            </a:r>
          </a:p>
          <a:p>
            <a:pPr marL="185715" indent="-185715" defTabSz="990478">
              <a:buFont typeface="Arial" panose="020B0604020202020204" pitchFamily="34" charset="0"/>
              <a:buChar char="•"/>
              <a:defRPr/>
            </a:pPr>
            <a:r>
              <a:rPr lang="de-DE" sz="900" dirty="0"/>
              <a:t>Studierende: Inhaltliche Relevanz und Nutzerfreundlichkeit</a:t>
            </a:r>
          </a:p>
          <a:p>
            <a:pPr marL="185715" indent="-185715" defTabSz="990478">
              <a:buFont typeface="Arial" panose="020B0604020202020204" pitchFamily="34" charset="0"/>
              <a:buChar char="•"/>
              <a:defRPr/>
            </a:pPr>
            <a:r>
              <a:rPr lang="de-DE" sz="900" dirty="0"/>
              <a:t>Medien- und hochschuldidaktische Abteilungen: Didaktische Konzeption der Ressource, sowie ihre Einbindung in die Gesamtlehrveranstaltung</a:t>
            </a:r>
          </a:p>
          <a:p>
            <a:pPr marL="185715" indent="-185715" defTabSz="990478">
              <a:buFont typeface="Arial" panose="020B0604020202020204" pitchFamily="34" charset="0"/>
              <a:buChar char="•"/>
              <a:defRPr/>
            </a:pPr>
            <a:r>
              <a:rPr lang="de-DE" sz="900" dirty="0"/>
              <a:t>E-Learning Abteilungen: Professionelle Herstellung unter Beachtung von inhaltlichen, formalen und didaktischen Kriterien</a:t>
            </a:r>
          </a:p>
          <a:p>
            <a:pPr marL="185715" indent="-185715" defTabSz="990478">
              <a:buFont typeface="Arial" panose="020B0604020202020204" pitchFamily="34" charset="0"/>
              <a:buChar char="•"/>
              <a:defRPr/>
            </a:pPr>
            <a:r>
              <a:rPr lang="de-DE" sz="900" dirty="0"/>
              <a:t>Bibliotheken: Metadaten und Formatfragen</a:t>
            </a:r>
          </a:p>
          <a:p>
            <a:pPr marL="185715" indent="-185715" defTabSz="990478">
              <a:buFont typeface="Arial" panose="020B0604020202020204" pitchFamily="34" charset="0"/>
              <a:buChar char="•"/>
              <a:defRPr/>
            </a:pPr>
            <a:r>
              <a:rPr lang="de-DE" sz="900" dirty="0"/>
              <a:t>Justiziariat: Freiheit von Rechtsmängeln, korrekte Lizenzierung („Qualität als OER“)</a:t>
            </a:r>
          </a:p>
          <a:p>
            <a:pPr marL="185715" indent="-185715" defTabSz="990478">
              <a:buFont typeface="Arial" panose="020B0604020202020204" pitchFamily="34" charset="0"/>
              <a:buChar char="•"/>
              <a:defRPr/>
            </a:pPr>
            <a:endParaRPr lang="de-DE" sz="900" dirty="0"/>
          </a:p>
          <a:p>
            <a:pPr marL="185715" indent="-185715" defTabSz="990478">
              <a:buFont typeface="Arial" panose="020B0604020202020204" pitchFamily="34" charset="0"/>
              <a:buChar char="•"/>
              <a:defRPr/>
            </a:pPr>
            <a:r>
              <a:rPr lang="de-DE" sz="900" dirty="0"/>
              <a:t>Verweis auf das Whitepaper von Markus Deimann </a:t>
            </a:r>
          </a:p>
        </p:txBody>
      </p:sp>
      <p:sp>
        <p:nvSpPr>
          <p:cNvPr id="4" name="Foliennummernplatzhalter 3"/>
          <p:cNvSpPr>
            <a:spLocks noGrp="1"/>
          </p:cNvSpPr>
          <p:nvPr>
            <p:ph type="sldNum" sz="quarter" idx="5"/>
          </p:nvPr>
        </p:nvSpPr>
        <p:spPr/>
        <p:txBody>
          <a:bodyPr/>
          <a:lstStyle/>
          <a:p>
            <a:fld id="{D750CF58-F8AE-4306-91E6-E5B4FBFABC01}" type="slidenum">
              <a:rPr lang="de-DE" smtClean="0"/>
              <a:t>30</a:t>
            </a:fld>
            <a:endParaRPr lang="de-DE"/>
          </a:p>
        </p:txBody>
      </p:sp>
    </p:spTree>
    <p:extLst>
      <p:ext uri="{BB962C8B-B14F-4D97-AF65-F5344CB8AC3E}">
        <p14:creationId xmlns:p14="http://schemas.microsoft.com/office/powerpoint/2010/main" val="2330744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mj-lt"/>
              <a:buAutoNum type="arabicPeriod"/>
            </a:pPr>
            <a:r>
              <a:rPr lang="de-DE" dirty="0"/>
              <a:t>Diese Abbildung kann Ihnen als Vorlage dienen anderen zu zeigen welche Schritte Sie bei der Entwicklung der OER Policy bereits gegangen sind und welche sie noch machen müssen.</a:t>
            </a:r>
          </a:p>
          <a:p>
            <a:pPr marL="247620" indent="-247620">
              <a:buFont typeface="+mj-lt"/>
              <a:buAutoNum type="arabicPeriod"/>
            </a:pPr>
            <a:r>
              <a:rPr lang="de-DE" dirty="0"/>
              <a:t>Die Symbole helfen schnell zu erkennen worum es in dem jeweiligen Schritt gehen soll (platzieren Sie sie nahe bei dem jeweiligen Schritt)</a:t>
            </a:r>
          </a:p>
          <a:p>
            <a:pPr marL="247620" indent="-247620">
              <a:buFont typeface="+mj-lt"/>
              <a:buAutoNum type="arabicPeriod"/>
            </a:pPr>
            <a:r>
              <a:rPr lang="de-DE" dirty="0"/>
              <a:t>Ergänzen sie die nummerierten Markierungen durch einen Überschrift und ggf. eine kurze Erläuterung was in diesem Schritt passieren soll. </a:t>
            </a:r>
          </a:p>
          <a:p>
            <a:pPr marL="247620" indent="-247620">
              <a:buFont typeface="+mj-lt"/>
              <a:buAutoNum type="arabicPeriod"/>
            </a:pPr>
            <a:r>
              <a:rPr lang="de-DE" dirty="0"/>
              <a:t>Gibt es zu einem bestimmten Schritt ein Dokument (den Entwurf der Policy oder andere Leitdokumente, einen Meeting-Link, etc.) oder etwas anderes auf das Sie verlinken können fügen sie den Link hier ein. Dann können ihr AdressatInnen direkt über die Roadmap auf den Link zugreifen</a:t>
            </a:r>
          </a:p>
        </p:txBody>
      </p:sp>
      <p:sp>
        <p:nvSpPr>
          <p:cNvPr id="4" name="Foliennummernplatzhalter 3"/>
          <p:cNvSpPr>
            <a:spLocks noGrp="1"/>
          </p:cNvSpPr>
          <p:nvPr>
            <p:ph type="sldNum" sz="quarter" idx="5"/>
          </p:nvPr>
        </p:nvSpPr>
        <p:spPr/>
        <p:txBody>
          <a:bodyPr/>
          <a:lstStyle/>
          <a:p>
            <a:fld id="{D750CF58-F8AE-4306-91E6-E5B4FBFABC01}" type="slidenum">
              <a:rPr lang="de-DE" smtClean="0"/>
              <a:t>31</a:t>
            </a:fld>
            <a:endParaRPr lang="de-DE"/>
          </a:p>
        </p:txBody>
      </p:sp>
    </p:spTree>
    <p:extLst>
      <p:ext uri="{BB962C8B-B14F-4D97-AF65-F5344CB8AC3E}">
        <p14:creationId xmlns:p14="http://schemas.microsoft.com/office/powerpoint/2010/main" val="273273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OER Definition „UNESCO  Zitat“</a:t>
            </a:r>
          </a:p>
          <a:p>
            <a:pPr lvl="0"/>
            <a:r>
              <a:rPr lang="de-DE" dirty="0">
                <a:latin typeface="Segoe UI" panose="020B0502040204020203" pitchFamily="34" charset="0"/>
                <a:cs typeface="Segoe UI" panose="020B0502040204020203" pitchFamily="34" charset="0"/>
              </a:rPr>
              <a:t>OER und Open Science trennen?</a:t>
            </a:r>
          </a:p>
        </p:txBody>
      </p:sp>
      <p:sp>
        <p:nvSpPr>
          <p:cNvPr id="4" name="Foliennummernplatzhalter 3"/>
          <p:cNvSpPr>
            <a:spLocks noGrp="1"/>
          </p:cNvSpPr>
          <p:nvPr>
            <p:ph type="sldNum" sz="quarter" idx="5"/>
          </p:nvPr>
        </p:nvSpPr>
        <p:spPr/>
        <p:txBody>
          <a:bodyPr/>
          <a:lstStyle/>
          <a:p>
            <a:fld id="{D750CF58-F8AE-4306-91E6-E5B4FBFABC01}" type="slidenum">
              <a:rPr lang="de-DE" smtClean="0"/>
              <a:t>4</a:t>
            </a:fld>
            <a:endParaRPr lang="de-DE"/>
          </a:p>
        </p:txBody>
      </p:sp>
    </p:spTree>
    <p:extLst>
      <p:ext uri="{BB962C8B-B14F-4D97-AF65-F5344CB8AC3E}">
        <p14:creationId xmlns:p14="http://schemas.microsoft.com/office/powerpoint/2010/main" val="254578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Hachmeister und Schirrwagen = Open Science Whitepaper der Universität Bielefeld</a:t>
            </a:r>
          </a:p>
        </p:txBody>
      </p:sp>
      <p:sp>
        <p:nvSpPr>
          <p:cNvPr id="4" name="Foliennummernplatzhalter 3"/>
          <p:cNvSpPr>
            <a:spLocks noGrp="1"/>
          </p:cNvSpPr>
          <p:nvPr>
            <p:ph type="sldNum" sz="quarter" idx="5"/>
          </p:nvPr>
        </p:nvSpPr>
        <p:spPr/>
        <p:txBody>
          <a:bodyPr/>
          <a:lstStyle/>
          <a:p>
            <a:fld id="{D750CF58-F8AE-4306-91E6-E5B4FBFABC01}" type="slidenum">
              <a:rPr lang="de-DE" smtClean="0"/>
              <a:t>5</a:t>
            </a:fld>
            <a:endParaRPr lang="de-DE"/>
          </a:p>
        </p:txBody>
      </p:sp>
    </p:spTree>
    <p:extLst>
      <p:ext uri="{BB962C8B-B14F-4D97-AF65-F5344CB8AC3E}">
        <p14:creationId xmlns:p14="http://schemas.microsoft.com/office/powerpoint/2010/main" val="564104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6</a:t>
            </a:fld>
            <a:endParaRPr lang="de-DE"/>
          </a:p>
        </p:txBody>
      </p:sp>
    </p:spTree>
    <p:extLst>
      <p:ext uri="{BB962C8B-B14F-4D97-AF65-F5344CB8AC3E}">
        <p14:creationId xmlns:p14="http://schemas.microsoft.com/office/powerpoint/2010/main" val="1255903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Das UrhG schränkt die Nachnutzung massiv ein, anders formuliert schützt das UrhG. Je nach Perspektive. Und eigentlich ist dieses Bild ein bisschen falsch, denn das Urheberrecht ist nichts was jemand aktiv erzeugt sondern was schützt </a:t>
            </a:r>
            <a:r>
              <a:rPr lang="de-DE" dirty="0" err="1">
                <a:latin typeface="Segoe UI" panose="020B0502040204020203" pitchFamily="34" charset="0"/>
                <a:cs typeface="Segoe UI" panose="020B0502040204020203" pitchFamily="34" charset="0"/>
              </a:rPr>
              <a:t>bzw</a:t>
            </a:r>
            <a:r>
              <a:rPr lang="de-DE" dirty="0">
                <a:latin typeface="Segoe UI" panose="020B0502040204020203" pitchFamily="34" charset="0"/>
                <a:cs typeface="Segoe UI" panose="020B0502040204020203" pitchFamily="34" charset="0"/>
              </a:rPr>
              <a:t>, einschränkt auch ohne, dass die Betreffenden das wissen oder gar wollen. [KLICK]</a:t>
            </a:r>
          </a:p>
        </p:txBody>
      </p:sp>
      <p:sp>
        <p:nvSpPr>
          <p:cNvPr id="4" name="Foliennummernplatzhalter 3"/>
          <p:cNvSpPr>
            <a:spLocks noGrp="1"/>
          </p:cNvSpPr>
          <p:nvPr>
            <p:ph type="sldNum" sz="quarter" idx="5"/>
          </p:nvPr>
        </p:nvSpPr>
        <p:spPr/>
        <p:txBody>
          <a:bodyPr/>
          <a:lstStyle/>
          <a:p>
            <a:fld id="{D750CF58-F8AE-4306-91E6-E5B4FBFABC01}" type="slidenum">
              <a:rPr lang="de-DE" smtClean="0"/>
              <a:t>7</a:t>
            </a:fld>
            <a:endParaRPr lang="de-DE"/>
          </a:p>
        </p:txBody>
      </p:sp>
    </p:spTree>
    <p:extLst>
      <p:ext uri="{BB962C8B-B14F-4D97-AF65-F5344CB8AC3E}">
        <p14:creationId xmlns:p14="http://schemas.microsoft.com/office/powerpoint/2010/main" val="2494464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Das UrhG schränkt die Nachnutzung massiv ein, anders formuliert schützt das UrhG. Je nach Perspektive. Und eigentlich ist dieses Bild ein bisschen falsch, denn das Urheberrecht ist nichts was jemand aktiv erzeugt sondern was schützt </a:t>
            </a:r>
            <a:r>
              <a:rPr lang="de-DE" dirty="0" err="1">
                <a:latin typeface="Segoe UI" panose="020B0502040204020203" pitchFamily="34" charset="0"/>
                <a:cs typeface="Segoe UI" panose="020B0502040204020203" pitchFamily="34" charset="0"/>
              </a:rPr>
              <a:t>bzw</a:t>
            </a:r>
            <a:r>
              <a:rPr lang="de-DE" dirty="0">
                <a:latin typeface="Segoe UI" panose="020B0502040204020203" pitchFamily="34" charset="0"/>
                <a:cs typeface="Segoe UI" panose="020B0502040204020203" pitchFamily="34" charset="0"/>
              </a:rPr>
              <a:t>, einschränkt auch ohne, dass die Betreffenden das wissen oder gar wollen. [KLICK]</a:t>
            </a:r>
          </a:p>
        </p:txBody>
      </p:sp>
      <p:sp>
        <p:nvSpPr>
          <p:cNvPr id="4" name="Foliennummernplatzhalter 3"/>
          <p:cNvSpPr>
            <a:spLocks noGrp="1"/>
          </p:cNvSpPr>
          <p:nvPr>
            <p:ph type="sldNum" sz="quarter" idx="5"/>
          </p:nvPr>
        </p:nvSpPr>
        <p:spPr/>
        <p:txBody>
          <a:bodyPr/>
          <a:lstStyle/>
          <a:p>
            <a:fld id="{D750CF58-F8AE-4306-91E6-E5B4FBFABC01}" type="slidenum">
              <a:rPr lang="de-DE" smtClean="0"/>
              <a:t>8</a:t>
            </a:fld>
            <a:endParaRPr lang="de-DE"/>
          </a:p>
        </p:txBody>
      </p:sp>
    </p:spTree>
    <p:extLst>
      <p:ext uri="{BB962C8B-B14F-4D97-AF65-F5344CB8AC3E}">
        <p14:creationId xmlns:p14="http://schemas.microsoft.com/office/powerpoint/2010/main" val="74243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9</a:t>
            </a:fld>
            <a:endParaRPr lang="de-DE"/>
          </a:p>
        </p:txBody>
      </p:sp>
    </p:spTree>
    <p:extLst>
      <p:ext uri="{BB962C8B-B14F-4D97-AF65-F5344CB8AC3E}">
        <p14:creationId xmlns:p14="http://schemas.microsoft.com/office/powerpoint/2010/main" val="487551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Die Frage nach dem Warum ist, wie ziemlich viele Warum-Fragen nicht so einfach zu beantworten. </a:t>
            </a:r>
          </a:p>
          <a:p>
            <a:pPr lvl="0"/>
            <a:endParaRPr lang="de-DE" dirty="0">
              <a:latin typeface="Segoe UI" panose="020B0502040204020203" pitchFamily="34" charset="0"/>
              <a:cs typeface="Segoe UI" panose="020B0502040204020203" pitchFamily="34" charset="0"/>
            </a:endParaRPr>
          </a:p>
          <a:p>
            <a:pPr lvl="0"/>
            <a:r>
              <a:rPr lang="de-DE" dirty="0">
                <a:latin typeface="Segoe UI" panose="020B0502040204020203" pitchFamily="34" charset="0"/>
                <a:cs typeface="Segoe UI" panose="020B0502040204020203" pitchFamily="34" charset="0"/>
              </a:rPr>
              <a:t>Der Grund also die Grundlage auf der man sich ursprünglich ca. 2000 am MIT mal entschieden hat Bildungsressourcen kostenlos auch außerhalb der Bildungseinrichtung zur Verfügung zu stellen, nämlich die sehr hohen Bildungskosten bzw. Kosten für Lehr-Lernmaterialien trifft in anderen Ländern z.B. in Deutschland gar nicht zu. Dennoch verbreiten sich Offen Bildungsmaterialien kontinuierlich bzw. persistieren in der Gesellschaft, wie Armin Nassehi sagen würde. Sie scheinen also eine Lösung für irgendein Problem darzustellen. Es scheinen sich damit als eine Vielzahl an Zielen erreichen zu können. </a:t>
            </a:r>
          </a:p>
          <a:p>
            <a:pPr lvl="0"/>
            <a:endParaRPr lang="de-DE" dirty="0">
              <a:latin typeface="Segoe UI" panose="020B0502040204020203" pitchFamily="34" charset="0"/>
              <a:cs typeface="Segoe UI" panose="020B0502040204020203" pitchFamily="34" charset="0"/>
            </a:endParaRPr>
          </a:p>
          <a:p>
            <a:pPr defTabSz="990478">
              <a:defRPr/>
            </a:pPr>
            <a:r>
              <a:rPr lang="de-DE" dirty="0">
                <a:latin typeface="Segoe UI" panose="020B0502040204020203" pitchFamily="34" charset="0"/>
                <a:cs typeface="Segoe UI" panose="020B0502040204020203" pitchFamily="34" charset="0"/>
              </a:rPr>
              <a:t>Bildungsagenda 2030 (SDG4) globale Nachhaltigkeitsagenda:</a:t>
            </a:r>
            <a:r>
              <a:rPr lang="de-DE" sz="1300" dirty="0"/>
              <a:t> inklusive, chancengerechte und hochwertige Bildung. </a:t>
            </a:r>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10</a:t>
            </a:fld>
            <a:endParaRPr lang="de-DE"/>
          </a:p>
        </p:txBody>
      </p:sp>
    </p:spTree>
    <p:extLst>
      <p:ext uri="{BB962C8B-B14F-4D97-AF65-F5344CB8AC3E}">
        <p14:creationId xmlns:p14="http://schemas.microsoft.com/office/powerpoint/2010/main" val="296579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E4DB1-9E18-419C-AB3D-BD869B99274F}"/>
              </a:ext>
            </a:extLst>
          </p:cNvPr>
          <p:cNvSpPr>
            <a:spLocks noGrp="1"/>
          </p:cNvSpPr>
          <p:nvPr>
            <p:ph type="ctrTitle"/>
          </p:nvPr>
        </p:nvSpPr>
        <p:spPr>
          <a:xfrm>
            <a:off x="300038" y="1268412"/>
            <a:ext cx="5976000" cy="3656515"/>
          </a:xfrm>
        </p:spPr>
        <p:txBody>
          <a:bodyPr anchor="t"/>
          <a:lstStyle>
            <a:lvl1pPr algn="l">
              <a:defRPr sz="6000"/>
            </a:lvl1pPr>
          </a:lstStyle>
          <a:p>
            <a:r>
              <a:rPr lang="de-DE"/>
              <a:t>Mastertitelformat bearbeiten</a:t>
            </a:r>
            <a:endParaRPr lang="de-DE" dirty="0"/>
          </a:p>
        </p:txBody>
      </p:sp>
      <p:sp>
        <p:nvSpPr>
          <p:cNvPr id="3" name="Untertitel 2">
            <a:extLst>
              <a:ext uri="{FF2B5EF4-FFF2-40B4-BE49-F238E27FC236}">
                <a16:creationId xmlns:a16="http://schemas.microsoft.com/office/drawing/2014/main" id="{0F49FBC8-B96B-455F-85D7-9A804472D1CC}"/>
              </a:ext>
            </a:extLst>
          </p:cNvPr>
          <p:cNvSpPr>
            <a:spLocks noGrp="1"/>
          </p:cNvSpPr>
          <p:nvPr>
            <p:ph type="subTitle" idx="1"/>
          </p:nvPr>
        </p:nvSpPr>
        <p:spPr>
          <a:xfrm>
            <a:off x="300037" y="5208436"/>
            <a:ext cx="5975351" cy="1396536"/>
          </a:xfrm>
        </p:spPr>
        <p:txBody>
          <a:bodyPr anchor="b"/>
          <a:lstStyle>
            <a:lvl1pPr marL="0" indent="0" algn="l">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Bildplatzhalter 9">
            <a:extLst>
              <a:ext uri="{FF2B5EF4-FFF2-40B4-BE49-F238E27FC236}">
                <a16:creationId xmlns:a16="http://schemas.microsoft.com/office/drawing/2014/main" id="{8F2F4E45-6575-48BB-B7F1-A75E8397FF25}"/>
              </a:ext>
            </a:extLst>
          </p:cNvPr>
          <p:cNvSpPr>
            <a:spLocks noGrp="1"/>
          </p:cNvSpPr>
          <p:nvPr>
            <p:ph type="pic" sz="quarter" idx="14"/>
          </p:nvPr>
        </p:nvSpPr>
        <p:spPr>
          <a:xfrm>
            <a:off x="6575425" y="1268412"/>
            <a:ext cx="5316538" cy="5292936"/>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43142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ollbild">
    <p:spTree>
      <p:nvGrpSpPr>
        <p:cNvPr id="1" name=""/>
        <p:cNvGrpSpPr/>
        <p:nvPr/>
      </p:nvGrpSpPr>
      <p:grpSpPr>
        <a:xfrm>
          <a:off x="0" y="0"/>
          <a:ext cx="0" cy="0"/>
          <a:chOff x="0" y="0"/>
          <a:chExt cx="0" cy="0"/>
        </a:xfrm>
      </p:grpSpPr>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0" y="0"/>
            <a:ext cx="12192000" cy="6858000"/>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77306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5D2A20E-A742-4D97-A6EE-053013FE5DAC}"/>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503D3AE9-F8AA-426F-A679-BB57EC884EE1}"/>
              </a:ext>
            </a:extLst>
          </p:cNvPr>
          <p:cNvSpPr>
            <a:spLocks noGrp="1"/>
          </p:cNvSpPr>
          <p:nvPr>
            <p:ph type="ftr" sz="quarter" idx="11"/>
          </p:nvPr>
        </p:nvSpPr>
        <p:spPr/>
        <p:txBody>
          <a:bodyPr/>
          <a:lstStyle/>
          <a:p>
            <a:r>
              <a:rPr lang="de-DE"/>
              <a:t>Roadmap zur OER Policy an der Uni Bielefeld | Frank Homp (ZLL)</a:t>
            </a:r>
          </a:p>
        </p:txBody>
      </p:sp>
      <p:sp>
        <p:nvSpPr>
          <p:cNvPr id="4" name="Foliennummernplatzhalter 3">
            <a:extLst>
              <a:ext uri="{FF2B5EF4-FFF2-40B4-BE49-F238E27FC236}">
                <a16:creationId xmlns:a16="http://schemas.microsoft.com/office/drawing/2014/main" id="{1930ADF6-A91F-4CC3-A7AC-E55FF446D183}"/>
              </a:ext>
            </a:extLst>
          </p:cNvPr>
          <p:cNvSpPr>
            <a:spLocks noGrp="1"/>
          </p:cNvSpPr>
          <p:nvPr>
            <p:ph type="sldNum" sz="quarter" idx="12"/>
          </p:nvPr>
        </p:nvSpPr>
        <p:spPr/>
        <p:txBody>
          <a:bodyPr/>
          <a:lstStyle/>
          <a:p>
            <a:fld id="{968FC3C1-8B2E-4CF4-97FE-57A4E19AC873}" type="slidenum">
              <a:rPr lang="de-DE" smtClean="0"/>
              <a:t>‹Nr.›</a:t>
            </a:fld>
            <a:endParaRPr lang="de-DE"/>
          </a:p>
        </p:txBody>
      </p:sp>
    </p:spTree>
    <p:extLst>
      <p:ext uri="{BB962C8B-B14F-4D97-AF65-F5344CB8AC3E}">
        <p14:creationId xmlns:p14="http://schemas.microsoft.com/office/powerpoint/2010/main" val="279426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E4DB1-9E18-419C-AB3D-BD869B99274F}"/>
              </a:ext>
            </a:extLst>
          </p:cNvPr>
          <p:cNvSpPr>
            <a:spLocks noGrp="1"/>
          </p:cNvSpPr>
          <p:nvPr>
            <p:ph type="ctrTitle"/>
          </p:nvPr>
        </p:nvSpPr>
        <p:spPr>
          <a:xfrm>
            <a:off x="300037" y="1306513"/>
            <a:ext cx="11593185" cy="1690439"/>
          </a:xfrm>
        </p:spPr>
        <p:txBody>
          <a:bodyPr anchor="t"/>
          <a:lstStyle>
            <a:lvl1pPr algn="l">
              <a:defRPr sz="4000"/>
            </a:lvl1pPr>
          </a:lstStyle>
          <a:p>
            <a:r>
              <a:rPr lang="de-DE"/>
              <a:t>Mastertitelformat bearbeiten</a:t>
            </a:r>
            <a:endParaRPr lang="de-DE" dirty="0"/>
          </a:p>
        </p:txBody>
      </p:sp>
      <p:sp>
        <p:nvSpPr>
          <p:cNvPr id="3" name="Untertitel 2">
            <a:extLst>
              <a:ext uri="{FF2B5EF4-FFF2-40B4-BE49-F238E27FC236}">
                <a16:creationId xmlns:a16="http://schemas.microsoft.com/office/drawing/2014/main" id="{0F49FBC8-B96B-455F-85D7-9A804472D1CC}"/>
              </a:ext>
            </a:extLst>
          </p:cNvPr>
          <p:cNvSpPr>
            <a:spLocks noGrp="1"/>
          </p:cNvSpPr>
          <p:nvPr>
            <p:ph type="subTitle" idx="1"/>
          </p:nvPr>
        </p:nvSpPr>
        <p:spPr>
          <a:xfrm>
            <a:off x="300037" y="3248980"/>
            <a:ext cx="11591926" cy="3355992"/>
          </a:xfrm>
        </p:spPr>
        <p:txBody>
          <a:bodyPr anchor="b"/>
          <a:lstStyle>
            <a:lvl1pPr marL="0" indent="0" algn="l">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2794930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DA104A-BAD0-4B23-BFA1-E16222AAE23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694E6E6-A9EB-4556-90BE-1DC1C4EB944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4B70BF6-79A8-4306-A561-B7B21B0773BD}"/>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6EE151D7-088D-480E-B31F-C65F27F6CE9F}"/>
              </a:ext>
            </a:extLst>
          </p:cNvPr>
          <p:cNvSpPr>
            <a:spLocks noGrp="1"/>
          </p:cNvSpPr>
          <p:nvPr>
            <p:ph type="ftr" sz="quarter" idx="11"/>
          </p:nvPr>
        </p:nvSpPr>
        <p:spPr/>
        <p:txBody>
          <a:bodyPr/>
          <a:lstStyle/>
          <a:p>
            <a:r>
              <a:rPr lang="de-DE" dirty="0"/>
              <a:t>Kick-Off zur OER Policy an der Uni Bielefeld | Frank Homp (ZLL)</a:t>
            </a:r>
          </a:p>
        </p:txBody>
      </p:sp>
      <p:sp>
        <p:nvSpPr>
          <p:cNvPr id="6" name="Foliennummernplatzhalter 5">
            <a:extLst>
              <a:ext uri="{FF2B5EF4-FFF2-40B4-BE49-F238E27FC236}">
                <a16:creationId xmlns:a16="http://schemas.microsoft.com/office/drawing/2014/main" id="{4F42ABA7-33A1-4FE8-ACFF-C0B86100D0D2}"/>
              </a:ext>
            </a:extLst>
          </p:cNvPr>
          <p:cNvSpPr>
            <a:spLocks noGrp="1"/>
          </p:cNvSpPr>
          <p:nvPr>
            <p:ph type="sldNum" sz="quarter" idx="12"/>
          </p:nvPr>
        </p:nvSpPr>
        <p:spPr/>
        <p:txBody>
          <a:bodyPr/>
          <a:lstStyle/>
          <a:p>
            <a:fld id="{32CDB41B-7BF8-4519-977E-3B77C30C01EC}" type="slidenum">
              <a:rPr lang="de-DE" smtClean="0"/>
              <a:t>‹Nr.›</a:t>
            </a:fld>
            <a:endParaRPr lang="de-DE"/>
          </a:p>
        </p:txBody>
      </p:sp>
    </p:spTree>
    <p:extLst>
      <p:ext uri="{BB962C8B-B14F-4D97-AF65-F5344CB8AC3E}">
        <p14:creationId xmlns:p14="http://schemas.microsoft.com/office/powerpoint/2010/main" val="269944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ap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E4DB1-9E18-419C-AB3D-BD869B99274F}"/>
              </a:ext>
            </a:extLst>
          </p:cNvPr>
          <p:cNvSpPr>
            <a:spLocks noGrp="1"/>
          </p:cNvSpPr>
          <p:nvPr>
            <p:ph type="ctrTitle"/>
          </p:nvPr>
        </p:nvSpPr>
        <p:spPr>
          <a:xfrm>
            <a:off x="300038" y="1306513"/>
            <a:ext cx="5976000" cy="3642276"/>
          </a:xfrm>
        </p:spPr>
        <p:txBody>
          <a:bodyPr anchor="t"/>
          <a:lstStyle>
            <a:lvl1pPr algn="l">
              <a:defRPr sz="4000"/>
            </a:lvl1pPr>
          </a:lstStyle>
          <a:p>
            <a:r>
              <a:rPr lang="de-DE"/>
              <a:t>Mastertitelformat bearbeiten</a:t>
            </a:r>
            <a:endParaRPr lang="de-DE" dirty="0"/>
          </a:p>
        </p:txBody>
      </p:sp>
      <p:sp>
        <p:nvSpPr>
          <p:cNvPr id="3" name="Untertitel 2">
            <a:extLst>
              <a:ext uri="{FF2B5EF4-FFF2-40B4-BE49-F238E27FC236}">
                <a16:creationId xmlns:a16="http://schemas.microsoft.com/office/drawing/2014/main" id="{0F49FBC8-B96B-455F-85D7-9A804472D1CC}"/>
              </a:ext>
            </a:extLst>
          </p:cNvPr>
          <p:cNvSpPr>
            <a:spLocks noGrp="1"/>
          </p:cNvSpPr>
          <p:nvPr>
            <p:ph type="subTitle" idx="1"/>
          </p:nvPr>
        </p:nvSpPr>
        <p:spPr>
          <a:xfrm>
            <a:off x="300037" y="5208436"/>
            <a:ext cx="5975351" cy="1396536"/>
          </a:xfrm>
        </p:spPr>
        <p:txBody>
          <a:bodyPr anchor="b"/>
          <a:lstStyle>
            <a:lvl1pPr marL="0" indent="0" algn="l">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Bildplatzhalter 9">
            <a:extLst>
              <a:ext uri="{FF2B5EF4-FFF2-40B4-BE49-F238E27FC236}">
                <a16:creationId xmlns:a16="http://schemas.microsoft.com/office/drawing/2014/main" id="{8F2F4E45-6575-48BB-B7F1-A75E8397FF25}"/>
              </a:ext>
            </a:extLst>
          </p:cNvPr>
          <p:cNvSpPr>
            <a:spLocks noGrp="1"/>
          </p:cNvSpPr>
          <p:nvPr>
            <p:ph type="pic" sz="quarter" idx="14"/>
          </p:nvPr>
        </p:nvSpPr>
        <p:spPr>
          <a:xfrm>
            <a:off x="6575425" y="1268412"/>
            <a:ext cx="5316538" cy="5292936"/>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86277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dirty="0"/>
              <a:t>Kick-Off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7" y="2241550"/>
            <a:ext cx="11591925"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00892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Text und Bild (schma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a:xfrm>
            <a:off x="300038" y="1324895"/>
            <a:ext cx="5975982" cy="688899"/>
          </a:xfrm>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dirty="0"/>
              <a:t>Kick-Off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8" y="2241550"/>
            <a:ext cx="5975982"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Bildplatzhalter 9">
            <a:extLst>
              <a:ext uri="{FF2B5EF4-FFF2-40B4-BE49-F238E27FC236}">
                <a16:creationId xmlns:a16="http://schemas.microsoft.com/office/drawing/2014/main" id="{D94CEDF7-7515-40D4-8CD3-D88A3A51AEAF}"/>
              </a:ext>
            </a:extLst>
          </p:cNvPr>
          <p:cNvSpPr>
            <a:spLocks noGrp="1"/>
          </p:cNvSpPr>
          <p:nvPr>
            <p:ph type="pic" sz="quarter" idx="14"/>
          </p:nvPr>
        </p:nvSpPr>
        <p:spPr>
          <a:xfrm>
            <a:off x="6575425" y="1268412"/>
            <a:ext cx="5316538"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366508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Text und Bild (bre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a:xfrm>
            <a:off x="300038" y="1324895"/>
            <a:ext cx="3659721" cy="688899"/>
          </a:xfrm>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8" y="2241550"/>
            <a:ext cx="3659721"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Bildplatzhalter 9">
            <a:extLst>
              <a:ext uri="{FF2B5EF4-FFF2-40B4-BE49-F238E27FC236}">
                <a16:creationId xmlns:a16="http://schemas.microsoft.com/office/drawing/2014/main" id="{D94CEDF7-7515-40D4-8CD3-D88A3A51AEAF}"/>
              </a:ext>
            </a:extLst>
          </p:cNvPr>
          <p:cNvSpPr>
            <a:spLocks noGrp="1"/>
          </p:cNvSpPr>
          <p:nvPr>
            <p:ph type="pic" sz="quarter" idx="14"/>
          </p:nvPr>
        </p:nvSpPr>
        <p:spPr>
          <a:xfrm>
            <a:off x="4259796" y="1268412"/>
            <a:ext cx="7632167"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714788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 Text und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a:xfrm>
            <a:off x="300039" y="1324895"/>
            <a:ext cx="3156346" cy="688899"/>
          </a:xfrm>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9" y="2241550"/>
            <a:ext cx="3156346"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Bildplatzhalter 9">
            <a:extLst>
              <a:ext uri="{FF2B5EF4-FFF2-40B4-BE49-F238E27FC236}">
                <a16:creationId xmlns:a16="http://schemas.microsoft.com/office/drawing/2014/main" id="{D94CEDF7-7515-40D4-8CD3-D88A3A51AEAF}"/>
              </a:ext>
            </a:extLst>
          </p:cNvPr>
          <p:cNvSpPr>
            <a:spLocks noGrp="1"/>
          </p:cNvSpPr>
          <p:nvPr>
            <p:ph type="pic" sz="quarter" idx="14"/>
          </p:nvPr>
        </p:nvSpPr>
        <p:spPr>
          <a:xfrm>
            <a:off x="7968208" y="1268412"/>
            <a:ext cx="3923755" cy="4968875"/>
          </a:xfrm>
          <a:solidFill>
            <a:schemeClr val="accent4"/>
          </a:solidFill>
        </p:spPr>
        <p:txBody>
          <a:bodyPr anchor="ctr"/>
          <a:lstStyle>
            <a:lvl1pPr marL="0" indent="0" algn="ctr">
              <a:buNone/>
              <a:defRPr/>
            </a:lvl1pPr>
          </a:lstStyle>
          <a:p>
            <a:r>
              <a:rPr lang="de-DE"/>
              <a:t>Bild durch Klicken auf Symbol hinzufügen</a:t>
            </a:r>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756421" y="1268412"/>
            <a:ext cx="3923755"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17111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 Bilder u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9"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00039"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
        <p:nvSpPr>
          <p:cNvPr id="12" name="Textplatzhalter 6">
            <a:extLst>
              <a:ext uri="{FF2B5EF4-FFF2-40B4-BE49-F238E27FC236}">
                <a16:creationId xmlns:a16="http://schemas.microsoft.com/office/drawing/2014/main" id="{F7359EAB-27F8-40C6-BEA9-BE6360AAA5AF}"/>
              </a:ext>
            </a:extLst>
          </p:cNvPr>
          <p:cNvSpPr>
            <a:spLocks noGrp="1"/>
          </p:cNvSpPr>
          <p:nvPr>
            <p:ph type="body" sz="quarter" idx="16"/>
          </p:nvPr>
        </p:nvSpPr>
        <p:spPr>
          <a:xfrm>
            <a:off x="2928331"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Bildplatzhalter 9">
            <a:extLst>
              <a:ext uri="{FF2B5EF4-FFF2-40B4-BE49-F238E27FC236}">
                <a16:creationId xmlns:a16="http://schemas.microsoft.com/office/drawing/2014/main" id="{4BF1E103-4F49-4361-A0CA-5F024751F1B8}"/>
              </a:ext>
            </a:extLst>
          </p:cNvPr>
          <p:cNvSpPr>
            <a:spLocks noGrp="1"/>
          </p:cNvSpPr>
          <p:nvPr>
            <p:ph type="pic" sz="quarter" idx="17"/>
          </p:nvPr>
        </p:nvSpPr>
        <p:spPr>
          <a:xfrm>
            <a:off x="2928331"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
        <p:nvSpPr>
          <p:cNvPr id="14" name="Textplatzhalter 6">
            <a:extLst>
              <a:ext uri="{FF2B5EF4-FFF2-40B4-BE49-F238E27FC236}">
                <a16:creationId xmlns:a16="http://schemas.microsoft.com/office/drawing/2014/main" id="{1930E164-C9BB-4A82-9524-60B17ADA31BF}"/>
              </a:ext>
            </a:extLst>
          </p:cNvPr>
          <p:cNvSpPr>
            <a:spLocks noGrp="1"/>
          </p:cNvSpPr>
          <p:nvPr>
            <p:ph type="body" sz="quarter" idx="18"/>
          </p:nvPr>
        </p:nvSpPr>
        <p:spPr>
          <a:xfrm>
            <a:off x="5556623"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Bildplatzhalter 9">
            <a:extLst>
              <a:ext uri="{FF2B5EF4-FFF2-40B4-BE49-F238E27FC236}">
                <a16:creationId xmlns:a16="http://schemas.microsoft.com/office/drawing/2014/main" id="{C4B605E8-1358-46B0-9403-42BC0A5E76AD}"/>
              </a:ext>
            </a:extLst>
          </p:cNvPr>
          <p:cNvSpPr>
            <a:spLocks noGrp="1"/>
          </p:cNvSpPr>
          <p:nvPr>
            <p:ph type="pic" sz="quarter" idx="19"/>
          </p:nvPr>
        </p:nvSpPr>
        <p:spPr>
          <a:xfrm>
            <a:off x="5556623"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
        <p:nvSpPr>
          <p:cNvPr id="16" name="Textplatzhalter 6">
            <a:extLst>
              <a:ext uri="{FF2B5EF4-FFF2-40B4-BE49-F238E27FC236}">
                <a16:creationId xmlns:a16="http://schemas.microsoft.com/office/drawing/2014/main" id="{9F1A9615-15C9-4659-8463-5A13E8C34802}"/>
              </a:ext>
            </a:extLst>
          </p:cNvPr>
          <p:cNvSpPr>
            <a:spLocks noGrp="1"/>
          </p:cNvSpPr>
          <p:nvPr>
            <p:ph type="body" sz="quarter" idx="20"/>
          </p:nvPr>
        </p:nvSpPr>
        <p:spPr>
          <a:xfrm>
            <a:off x="8184915"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7" name="Bildplatzhalter 9">
            <a:extLst>
              <a:ext uri="{FF2B5EF4-FFF2-40B4-BE49-F238E27FC236}">
                <a16:creationId xmlns:a16="http://schemas.microsoft.com/office/drawing/2014/main" id="{4C8D2B3B-711C-45A3-A866-73C14337CBB7}"/>
              </a:ext>
            </a:extLst>
          </p:cNvPr>
          <p:cNvSpPr>
            <a:spLocks noGrp="1"/>
          </p:cNvSpPr>
          <p:nvPr>
            <p:ph type="pic" sz="quarter" idx="21"/>
          </p:nvPr>
        </p:nvSpPr>
        <p:spPr>
          <a:xfrm>
            <a:off x="8184915"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1834391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ur Bild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00039" y="1268412"/>
            <a:ext cx="7380138"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1566499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ur Bild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00038" y="1268412"/>
            <a:ext cx="11591923"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736975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D51B7A0-2349-4EDA-A63A-B7A717CFB1D7}"/>
              </a:ext>
            </a:extLst>
          </p:cNvPr>
          <p:cNvSpPr>
            <a:spLocks noGrp="1"/>
          </p:cNvSpPr>
          <p:nvPr>
            <p:ph type="title"/>
          </p:nvPr>
        </p:nvSpPr>
        <p:spPr>
          <a:xfrm>
            <a:off x="300038" y="1324895"/>
            <a:ext cx="11591924" cy="688899"/>
          </a:xfrm>
          <a:prstGeom prst="rect">
            <a:avLst/>
          </a:prstGeom>
        </p:spPr>
        <p:txBody>
          <a:bodyPr vert="horz" lIns="0" tIns="0" rIns="0" bIns="0" rtlCol="0" anchor="t" anchorCtr="0">
            <a:noAutofit/>
          </a:bodyPr>
          <a:lstStyle/>
          <a:p>
            <a:r>
              <a:rPr lang="de-DE" dirty="0"/>
              <a:t>Titel</a:t>
            </a:r>
          </a:p>
        </p:txBody>
      </p:sp>
      <p:sp>
        <p:nvSpPr>
          <p:cNvPr id="3" name="Textplatzhalter 2">
            <a:extLst>
              <a:ext uri="{FF2B5EF4-FFF2-40B4-BE49-F238E27FC236}">
                <a16:creationId xmlns:a16="http://schemas.microsoft.com/office/drawing/2014/main" id="{E80BA506-857B-4D18-850B-BD7765473AE7}"/>
              </a:ext>
            </a:extLst>
          </p:cNvPr>
          <p:cNvSpPr>
            <a:spLocks noGrp="1"/>
          </p:cNvSpPr>
          <p:nvPr>
            <p:ph type="body" idx="1"/>
          </p:nvPr>
        </p:nvSpPr>
        <p:spPr>
          <a:xfrm>
            <a:off x="300037" y="2241550"/>
            <a:ext cx="11591925" cy="3995738"/>
          </a:xfrm>
          <a:prstGeom prst="rect">
            <a:avLst/>
          </a:prstGeom>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86C1221F-2C01-43BF-A95C-DD43389C7FD4}"/>
              </a:ext>
            </a:extLst>
          </p:cNvPr>
          <p:cNvSpPr>
            <a:spLocks noGrp="1"/>
          </p:cNvSpPr>
          <p:nvPr>
            <p:ph type="dt" sz="half" idx="2"/>
          </p:nvPr>
        </p:nvSpPr>
        <p:spPr>
          <a:xfrm>
            <a:off x="10680514" y="6471135"/>
            <a:ext cx="780082" cy="204998"/>
          </a:xfrm>
          <a:prstGeom prst="rect">
            <a:avLst/>
          </a:prstGeom>
        </p:spPr>
        <p:txBody>
          <a:bodyPr vert="horz" wrap="none" lIns="0" tIns="0" rIns="0" bIns="0" rtlCol="0" anchor="t" anchorCtr="0">
            <a:noAutofit/>
          </a:bodyPr>
          <a:lstStyle>
            <a:lvl1pPr algn="r">
              <a:defRPr sz="900">
                <a:solidFill>
                  <a:schemeClr val="tx1"/>
                </a:solidFill>
              </a:defRPr>
            </a:lvl1pPr>
          </a:lstStyle>
          <a:p>
            <a:endParaRPr lang="de-DE" dirty="0"/>
          </a:p>
        </p:txBody>
      </p:sp>
      <p:sp>
        <p:nvSpPr>
          <p:cNvPr id="5" name="Fußzeilenplatzhalter 4">
            <a:extLst>
              <a:ext uri="{FF2B5EF4-FFF2-40B4-BE49-F238E27FC236}">
                <a16:creationId xmlns:a16="http://schemas.microsoft.com/office/drawing/2014/main" id="{625A9539-B132-412C-9661-DED3B820CED5}"/>
              </a:ext>
            </a:extLst>
          </p:cNvPr>
          <p:cNvSpPr>
            <a:spLocks noGrp="1"/>
          </p:cNvSpPr>
          <p:nvPr>
            <p:ph type="ftr" sz="quarter" idx="3"/>
          </p:nvPr>
        </p:nvSpPr>
        <p:spPr>
          <a:xfrm>
            <a:off x="300038" y="6471135"/>
            <a:ext cx="10308468" cy="204998"/>
          </a:xfrm>
          <a:prstGeom prst="rect">
            <a:avLst/>
          </a:prstGeom>
        </p:spPr>
        <p:txBody>
          <a:bodyPr vert="horz" lIns="0" tIns="0" rIns="0" bIns="0" rtlCol="0" anchor="t" anchorCtr="0">
            <a:noAutofit/>
          </a:bodyPr>
          <a:lstStyle>
            <a:lvl1pPr algn="l">
              <a:defRPr sz="900">
                <a:solidFill>
                  <a:schemeClr val="tx1"/>
                </a:solidFill>
              </a:defRPr>
            </a:lvl1pPr>
          </a:lstStyle>
          <a:p>
            <a:r>
              <a:rPr lang="de-DE"/>
              <a:t>Roadmap zur OER Policy an der Uni Bielefeld | Frank Homp (ZLL)</a:t>
            </a:r>
            <a:endParaRPr lang="de-DE" dirty="0"/>
          </a:p>
        </p:txBody>
      </p:sp>
      <p:sp>
        <p:nvSpPr>
          <p:cNvPr id="6" name="Foliennummernplatzhalter 5">
            <a:extLst>
              <a:ext uri="{FF2B5EF4-FFF2-40B4-BE49-F238E27FC236}">
                <a16:creationId xmlns:a16="http://schemas.microsoft.com/office/drawing/2014/main" id="{9C13D3EB-E170-4754-9007-33BFBA56E6AD}"/>
              </a:ext>
            </a:extLst>
          </p:cNvPr>
          <p:cNvSpPr>
            <a:spLocks noGrp="1"/>
          </p:cNvSpPr>
          <p:nvPr>
            <p:ph type="sldNum" sz="quarter" idx="4"/>
          </p:nvPr>
        </p:nvSpPr>
        <p:spPr>
          <a:xfrm>
            <a:off x="11532604" y="6471135"/>
            <a:ext cx="359358" cy="204998"/>
          </a:xfrm>
          <a:prstGeom prst="rect">
            <a:avLst/>
          </a:prstGeom>
        </p:spPr>
        <p:txBody>
          <a:bodyPr vert="horz" wrap="none" lIns="0" tIns="0" rIns="0" bIns="0" rtlCol="0" anchor="t" anchorCtr="0">
            <a:noAutofit/>
          </a:bodyPr>
          <a:lstStyle>
            <a:lvl1pPr algn="r">
              <a:defRPr sz="900">
                <a:solidFill>
                  <a:schemeClr val="tx1"/>
                </a:solidFill>
              </a:defRPr>
            </a:lvl1pPr>
          </a:lstStyle>
          <a:p>
            <a:fld id="{968FC3C1-8B2E-4CF4-97FE-57A4E19AC873}" type="slidenum">
              <a:rPr lang="de-DE" smtClean="0"/>
              <a:pPr/>
              <a:t>‹Nr.›</a:t>
            </a:fld>
            <a:endParaRPr lang="de-DE" dirty="0"/>
          </a:p>
        </p:txBody>
      </p:sp>
      <p:pic>
        <p:nvPicPr>
          <p:cNvPr id="7" name="Grafik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98800" y="316800"/>
            <a:ext cx="1332000" cy="319126"/>
          </a:xfrm>
          <a:prstGeom prst="rect">
            <a:avLst/>
          </a:prstGeom>
        </p:spPr>
      </p:pic>
    </p:spTree>
    <p:extLst>
      <p:ext uri="{BB962C8B-B14F-4D97-AF65-F5344CB8AC3E}">
        <p14:creationId xmlns:p14="http://schemas.microsoft.com/office/powerpoint/2010/main" val="64170245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6" r:id="rId3"/>
    <p:sldLayoutId id="2147483657" r:id="rId4"/>
    <p:sldLayoutId id="2147483658" r:id="rId5"/>
    <p:sldLayoutId id="2147483659" r:id="rId6"/>
    <p:sldLayoutId id="2147483664" r:id="rId7"/>
    <p:sldLayoutId id="2147483660" r:id="rId8"/>
    <p:sldLayoutId id="2147483661" r:id="rId9"/>
    <p:sldLayoutId id="2147483662" r:id="rId10"/>
    <p:sldLayoutId id="2147483655" r:id="rId11"/>
    <p:sldLayoutId id="2147483665" r:id="rId12"/>
    <p:sldLayoutId id="2147483667" r:id="rId13"/>
  </p:sldLayoutIdLst>
  <p:hf hd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176213" indent="-17621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1pPr>
      <a:lvl2pPr marL="358775" indent="-18256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2pPr>
      <a:lvl3pPr marL="534988" indent="-17621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3pPr>
      <a:lvl4pPr marL="717550" indent="-18256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4pPr>
      <a:lvl5pPr marL="893763" indent="-17621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99" userDrawn="1">
          <p15:clr>
            <a:srgbClr val="F26B43"/>
          </p15:clr>
        </p15:guide>
        <p15:guide id="2" pos="189" userDrawn="1">
          <p15:clr>
            <a:srgbClr val="F26B43"/>
          </p15:clr>
        </p15:guide>
        <p15:guide id="3" pos="7491" userDrawn="1">
          <p15:clr>
            <a:srgbClr val="F26B43"/>
          </p15:clr>
        </p15:guide>
        <p15:guide id="4" orient="horz" pos="3929" userDrawn="1">
          <p15:clr>
            <a:srgbClr val="F26B43"/>
          </p15:clr>
        </p15:guide>
        <p15:guide id="5" orient="horz" pos="14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liascript.github.io/course/?https://raw.githubusercontent.com/twillo-lehre-teilen/OER-Policy-Kit/main/OER_Policy_Kit.md#41" TargetMode="External"/><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hyperlink" Target="https://liascript.github.io/course/?https://raw.githubusercontent.com/twillo-lehre-teilen/OER-Policy-Kit/main/OER_Policy_Kit.md#1" TargetMode="External"/><Relationship Id="rId5" Type="http://schemas.openxmlformats.org/officeDocument/2006/relationships/hyperlink" Target="https://creativecommons.org/licenses/by/4.0/deed.de"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www.bmz.de/de/agenda-2030/sdg-4" TargetMode="External"/><Relationship Id="rId5" Type="http://schemas.openxmlformats.org/officeDocument/2006/relationships/image" Target="../media/image15.jpeg"/><Relationship Id="rId4" Type="http://schemas.microsoft.com/office/2007/relationships/hdphoto" Target="../media/hdphoto1.wdp"/><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hyperlink" Target="https://www.bmz.de/de/agenda-2030/sdg-4"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2.svg"/><Relationship Id="rId11"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slide" Target="slide24.xml"/><Relationship Id="rId4" Type="http://schemas.microsoft.com/office/2007/relationships/hdphoto" Target="../media/hdphoto1.wdp"/><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hyperlink" Target="https://www.hrk.de/positionen/beschluss/detail/senatsbeschluss-zu-open-educational-resources-oer/" TargetMode="External"/><Relationship Id="rId13" Type="http://schemas.openxmlformats.org/officeDocument/2006/relationships/image" Target="../media/image27.png"/><Relationship Id="rId3" Type="http://schemas.openxmlformats.org/officeDocument/2006/relationships/notesSlide" Target="../notesSlides/notesSlide13.xml"/><Relationship Id="rId7" Type="http://schemas.openxmlformats.org/officeDocument/2006/relationships/image" Target="../media/image24.emf"/><Relationship Id="rId12" Type="http://schemas.openxmlformats.org/officeDocument/2006/relationships/hyperlink" Target="https://www.unesco.de/bildung/agenda-bildung-2030" TargetMode="Externa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6.png"/><Relationship Id="rId5" Type="http://schemas.microsoft.com/office/2007/relationships/hdphoto" Target="../media/hdphoto1.wdp"/><Relationship Id="rId10" Type="http://schemas.openxmlformats.org/officeDocument/2006/relationships/hyperlink" Target="https://www.bmbf.de/SharedDocs/Publikationen/de/bmbf/3/691288_OER-Strategie.html" TargetMode="External"/><Relationship Id="rId4" Type="http://schemas.openxmlformats.org/officeDocument/2006/relationships/image" Target="../media/image4.png"/><Relationship Id="rId9" Type="http://schemas.openxmlformats.org/officeDocument/2006/relationships/image" Target="../media/image25.png"/><Relationship Id="rId14" Type="http://schemas.openxmlformats.org/officeDocument/2006/relationships/hyperlink" Target="https://www.wissenschaftsrat.de/download/2022/9848-22.html" TargetMode="Externa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hyperlink" Target="https://www.orca.nrw/ueber-uns/netzwerk" TargetMode="Externa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notesSlide" Target="../notesSlides/notesSlide14.xml"/><Relationship Id="rId21" Type="http://schemas.openxmlformats.org/officeDocument/2006/relationships/image" Target="../media/image4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2" Type="http://schemas.openxmlformats.org/officeDocument/2006/relationships/slideLayout" Target="../slideLayouts/slideLayout13.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7.svg"/><Relationship Id="rId24" Type="http://schemas.openxmlformats.org/officeDocument/2006/relationships/image" Target="../media/image50.png"/><Relationship Id="rId5" Type="http://schemas.openxmlformats.org/officeDocument/2006/relationships/image" Target="../media/image31.svg"/><Relationship Id="rId15" Type="http://schemas.openxmlformats.org/officeDocument/2006/relationships/image" Target="../media/image41.svg"/><Relationship Id="rId23" Type="http://schemas.openxmlformats.org/officeDocument/2006/relationships/image" Target="../media/image49.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7.sv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notesSlide" Target="../notesSlides/notesSlide16.xml"/><Relationship Id="rId7" Type="http://schemas.openxmlformats.org/officeDocument/2006/relationships/image" Target="../media/image37.svg"/><Relationship Id="rId12" Type="http://schemas.openxmlformats.org/officeDocument/2006/relationships/image" Target="../media/image58.svg"/><Relationship Id="rId17" Type="http://schemas.openxmlformats.org/officeDocument/2006/relationships/comments" Target="../comments/comment1.xml"/><Relationship Id="rId2" Type="http://schemas.openxmlformats.org/officeDocument/2006/relationships/slideLayout" Target="../slideLayouts/slideLayout13.xml"/><Relationship Id="rId16" Type="http://schemas.openxmlformats.org/officeDocument/2006/relationships/image" Target="../media/image61.png"/><Relationship Id="rId1" Type="http://schemas.openxmlformats.org/officeDocument/2006/relationships/tags" Target="../tags/tag3.xml"/><Relationship Id="rId6" Type="http://schemas.openxmlformats.org/officeDocument/2006/relationships/image" Target="../media/image36.png"/><Relationship Id="rId11" Type="http://schemas.openxmlformats.org/officeDocument/2006/relationships/image" Target="../media/image57.png"/><Relationship Id="rId5" Type="http://schemas.openxmlformats.org/officeDocument/2006/relationships/image" Target="../media/image35.svg"/><Relationship Id="rId15" Type="http://schemas.openxmlformats.org/officeDocument/2006/relationships/image" Target="../media/image60.png"/><Relationship Id="rId10" Type="http://schemas.openxmlformats.org/officeDocument/2006/relationships/image" Target="../media/image56.svg"/><Relationship Id="rId4" Type="http://schemas.openxmlformats.org/officeDocument/2006/relationships/image" Target="../media/image34.png"/><Relationship Id="rId9" Type="http://schemas.openxmlformats.org/officeDocument/2006/relationships/image" Target="../media/image55.png"/><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26" Type="http://schemas.openxmlformats.org/officeDocument/2006/relationships/image" Target="../media/image53.svg"/><Relationship Id="rId3" Type="http://schemas.openxmlformats.org/officeDocument/2006/relationships/notesSlide" Target="../notesSlides/notesSlide17.xml"/><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52.png"/><Relationship Id="rId2" Type="http://schemas.openxmlformats.org/officeDocument/2006/relationships/slideLayout" Target="../slideLayouts/slideLayout13.xml"/><Relationship Id="rId16" Type="http://schemas.openxmlformats.org/officeDocument/2006/relationships/image" Target="../media/image41.svg"/><Relationship Id="rId20" Type="http://schemas.openxmlformats.org/officeDocument/2006/relationships/image" Target="../media/image45.svg"/><Relationship Id="rId1" Type="http://schemas.openxmlformats.org/officeDocument/2006/relationships/tags" Target="../tags/tag4.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51.sv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50.png"/><Relationship Id="rId10" Type="http://schemas.openxmlformats.org/officeDocument/2006/relationships/image" Target="../media/image35.svg"/><Relationship Id="rId19"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s>
</file>

<file path=ppt/slides/_rels/slide2.xml.rels><?xml version="1.0" encoding="UTF-8" standalone="yes"?>
<Relationships xmlns="http://schemas.openxmlformats.org/package/2006/relationships"><Relationship Id="rId8" Type="http://schemas.openxmlformats.org/officeDocument/2006/relationships/hyperlink" Target="http://www.unesco.org/new/en/communication-and-information/access-to-knowledge/open-educational-resources/global-oer-logo/" TargetMode="External"/><Relationship Id="rId3" Type="http://schemas.openxmlformats.org/officeDocument/2006/relationships/image" Target="../media/image4.png"/><Relationship Id="rId7" Type="http://schemas.openxmlformats.org/officeDocument/2006/relationships/hyperlink" Target="http://creativecommons.org/licenses/by/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jonathasmello.com/" TargetMode="External"/><Relationship Id="rId5" Type="http://schemas.openxmlformats.org/officeDocument/2006/relationships/image" Target="../media/image5.jpe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6.png"/><Relationship Id="rId18" Type="http://schemas.openxmlformats.org/officeDocument/2006/relationships/image" Target="../media/image39.svg"/><Relationship Id="rId26" Type="http://schemas.openxmlformats.org/officeDocument/2006/relationships/image" Target="../media/image47.svg"/><Relationship Id="rId3" Type="http://schemas.openxmlformats.org/officeDocument/2006/relationships/notesSlide" Target="../notesSlides/notesSlide18.xml"/><Relationship Id="rId21" Type="http://schemas.openxmlformats.org/officeDocument/2006/relationships/image" Target="../media/image42.png"/><Relationship Id="rId7" Type="http://schemas.openxmlformats.org/officeDocument/2006/relationships/image" Target="../media/image32.png"/><Relationship Id="rId12" Type="http://schemas.openxmlformats.org/officeDocument/2006/relationships/image" Target="../media/image51.sv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slideLayout" Target="../slideLayouts/slideLayout13.xml"/><Relationship Id="rId16" Type="http://schemas.openxmlformats.org/officeDocument/2006/relationships/image" Target="../media/image64.svg"/><Relationship Id="rId20" Type="http://schemas.openxmlformats.org/officeDocument/2006/relationships/image" Target="../media/image41.svg"/><Relationship Id="rId29" Type="http://schemas.openxmlformats.org/officeDocument/2006/relationships/image" Target="../media/image65.png"/><Relationship Id="rId1" Type="http://schemas.openxmlformats.org/officeDocument/2006/relationships/tags" Target="../tags/tag5.xml"/><Relationship Id="rId6" Type="http://schemas.openxmlformats.org/officeDocument/2006/relationships/image" Target="../media/image31.svg"/><Relationship Id="rId11" Type="http://schemas.openxmlformats.org/officeDocument/2006/relationships/image" Target="../media/image50.png"/><Relationship Id="rId24" Type="http://schemas.openxmlformats.org/officeDocument/2006/relationships/image" Target="../media/image45.svg"/><Relationship Id="rId5" Type="http://schemas.openxmlformats.org/officeDocument/2006/relationships/image" Target="../media/image30.png"/><Relationship Id="rId15" Type="http://schemas.openxmlformats.org/officeDocument/2006/relationships/image" Target="../media/image63.png"/><Relationship Id="rId23" Type="http://schemas.openxmlformats.org/officeDocument/2006/relationships/image" Target="../media/image44.png"/><Relationship Id="rId28" Type="http://schemas.openxmlformats.org/officeDocument/2006/relationships/image" Target="../media/image53.svg"/><Relationship Id="rId10" Type="http://schemas.openxmlformats.org/officeDocument/2006/relationships/image" Target="../media/image35.svg"/><Relationship Id="rId19" Type="http://schemas.openxmlformats.org/officeDocument/2006/relationships/image" Target="../media/image40.png"/><Relationship Id="rId4" Type="http://schemas.openxmlformats.org/officeDocument/2006/relationships/image" Target="../media/image62.png"/><Relationship Id="rId9" Type="http://schemas.openxmlformats.org/officeDocument/2006/relationships/image" Target="../media/image34.png"/><Relationship Id="rId14" Type="http://schemas.openxmlformats.org/officeDocument/2006/relationships/image" Target="../media/image37.svg"/><Relationship Id="rId22" Type="http://schemas.openxmlformats.org/officeDocument/2006/relationships/image" Target="../media/image43.svg"/><Relationship Id="rId27" Type="http://schemas.openxmlformats.org/officeDocument/2006/relationships/image" Target="../media/image52.png"/><Relationship Id="rId30" Type="http://schemas.openxmlformats.org/officeDocument/2006/relationships/image" Target="../media/image66.svg"/></Relationships>
</file>

<file path=ppt/slides/_rels/slide21.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2.png"/><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slide" Target="slide24.xml"/><Relationship Id="rId4" Type="http://schemas.openxmlformats.org/officeDocument/2006/relationships/image" Target="../media/image67.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119/UNIBI/2956951" TargetMode="External"/><Relationship Id="rId2" Type="http://schemas.openxmlformats.org/officeDocument/2006/relationships/hyperlink" Target="https://doi.org/10.1007/978-3-031-17037-9_7"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68.png"/><Relationship Id="rId4" Type="http://schemas.openxmlformats.org/officeDocument/2006/relationships/hyperlink" Target="https://repository.tugraz.at/records/vrs4x-q3123" TargetMode="Externa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hyperlink" Target="https://www.flickr.com/photos/194963989@N07/" TargetMode="External"/><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mailto:OER@uni-bielefeld.de" TargetMode="External"/><Relationship Id="rId4" Type="http://schemas.microsoft.com/office/2007/relationships/hdphoto" Target="../media/hdphoto1.wdp"/><Relationship Id="rId9" Type="http://schemas.openxmlformats.org/officeDocument/2006/relationships/hyperlink" Target="https://creativecommons.org/licenses/by/2.0/de/"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6.png"/><Relationship Id="rId3" Type="http://schemas.openxmlformats.org/officeDocument/2006/relationships/notesSlide" Target="../notesSlides/notesSlide22.xml"/><Relationship Id="rId21" Type="http://schemas.openxmlformats.org/officeDocument/2006/relationships/image" Target="../media/image49.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5.svg"/><Relationship Id="rId2" Type="http://schemas.openxmlformats.org/officeDocument/2006/relationships/slideLayout" Target="../slideLayouts/slideLayout13.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tags" Target="../tags/tag6.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10" Type="http://schemas.openxmlformats.org/officeDocument/2006/relationships/image" Target="../media/image36.png"/><Relationship Id="rId19" Type="http://schemas.openxmlformats.org/officeDocument/2006/relationships/image" Target="../media/image47.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A59208F-0F40-4F82-B30F-1D7F8848637D}"/>
              </a:ext>
            </a:extLst>
          </p:cNvPr>
          <p:cNvSpPr>
            <a:spLocks noGrp="1"/>
          </p:cNvSpPr>
          <p:nvPr>
            <p:ph type="sldNum" sz="quarter" idx="12"/>
          </p:nvPr>
        </p:nvSpPr>
        <p:spPr/>
        <p:txBody>
          <a:bodyPr/>
          <a:lstStyle/>
          <a:p>
            <a:fld id="{968FC3C1-8B2E-4CF4-97FE-57A4E19AC873}" type="slidenum">
              <a:rPr lang="de-DE" smtClean="0"/>
              <a:t>1</a:t>
            </a:fld>
            <a:endParaRPr lang="de-DE"/>
          </a:p>
        </p:txBody>
      </p:sp>
      <p:pic>
        <p:nvPicPr>
          <p:cNvPr id="4" name="Grafik 3">
            <a:extLst>
              <a:ext uri="{FF2B5EF4-FFF2-40B4-BE49-F238E27FC236}">
                <a16:creationId xmlns:a16="http://schemas.microsoft.com/office/drawing/2014/main" id="{6A103C65-D400-48D9-A222-E3D78F6626B4}"/>
              </a:ext>
            </a:extLst>
          </p:cNvPr>
          <p:cNvPicPr>
            <a:picLocks noChangeAspect="1"/>
          </p:cNvPicPr>
          <p:nvPr/>
        </p:nvPicPr>
        <p:blipFill>
          <a:blip r:embed="rId2"/>
          <a:stretch>
            <a:fillRect/>
          </a:stretch>
        </p:blipFill>
        <p:spPr>
          <a:xfrm>
            <a:off x="1049099" y="1081650"/>
            <a:ext cx="1091694" cy="384574"/>
          </a:xfrm>
          <a:prstGeom prst="rect">
            <a:avLst/>
          </a:prstGeom>
        </p:spPr>
      </p:pic>
      <p:sp>
        <p:nvSpPr>
          <p:cNvPr id="5" name="Rechteck 4">
            <a:extLst>
              <a:ext uri="{FF2B5EF4-FFF2-40B4-BE49-F238E27FC236}">
                <a16:creationId xmlns:a16="http://schemas.microsoft.com/office/drawing/2014/main" id="{EAD56501-FD25-4677-9851-833881D21CBB}"/>
              </a:ext>
            </a:extLst>
          </p:cNvPr>
          <p:cNvSpPr/>
          <p:nvPr/>
        </p:nvSpPr>
        <p:spPr>
          <a:xfrm>
            <a:off x="2140793" y="1058493"/>
            <a:ext cx="9145016" cy="430887"/>
          </a:xfrm>
          <a:prstGeom prst="rect">
            <a:avLst/>
          </a:prstGeom>
        </p:spPr>
        <p:txBody>
          <a:bodyPr wrap="square">
            <a:spAutoFit/>
          </a:bodyPr>
          <a:lstStyle/>
          <a:p>
            <a:r>
              <a:rPr lang="de-DE" sz="1100" dirty="0"/>
              <a:t>Die Präsentation „</a:t>
            </a:r>
            <a:r>
              <a:rPr lang="de-DE" sz="1100" dirty="0">
                <a:hlinkClick r:id="rId3"/>
              </a:rPr>
              <a:t>OER Policy, </a:t>
            </a:r>
            <a:r>
              <a:rPr lang="de-DE" sz="1100" dirty="0" err="1">
                <a:hlinkClick r:id="rId3"/>
              </a:rPr>
              <a:t>KickOff</a:t>
            </a:r>
            <a:r>
              <a:rPr lang="de-DE" sz="1100" dirty="0">
                <a:hlinkClick r:id="rId3"/>
              </a:rPr>
              <a:t> und Roadmap</a:t>
            </a:r>
            <a:r>
              <a:rPr lang="de-DE" sz="1100" dirty="0"/>
              <a:t>“ von Frank Homp (für die Uni Bielefeld) ist lizenziert unter CC BY 4.0 sofern nicht anders gekennzeichnet</a:t>
            </a:r>
          </a:p>
        </p:txBody>
      </p:sp>
      <p:pic>
        <p:nvPicPr>
          <p:cNvPr id="8" name="Grafik 7">
            <a:extLst>
              <a:ext uri="{FF2B5EF4-FFF2-40B4-BE49-F238E27FC236}">
                <a16:creationId xmlns:a16="http://schemas.microsoft.com/office/drawing/2014/main" id="{846071DB-E9E8-4E6B-86D9-912129481971}"/>
              </a:ext>
            </a:extLst>
          </p:cNvPr>
          <p:cNvPicPr>
            <a:picLocks noChangeAspect="1"/>
          </p:cNvPicPr>
          <p:nvPr/>
        </p:nvPicPr>
        <p:blipFill>
          <a:blip r:embed="rId4"/>
          <a:stretch>
            <a:fillRect/>
          </a:stretch>
        </p:blipFill>
        <p:spPr>
          <a:xfrm>
            <a:off x="1127448" y="3071324"/>
            <a:ext cx="7464152" cy="2507955"/>
          </a:xfrm>
          <a:prstGeom prst="rect">
            <a:avLst/>
          </a:prstGeom>
        </p:spPr>
      </p:pic>
      <p:sp>
        <p:nvSpPr>
          <p:cNvPr id="9" name="Rechteck 8">
            <a:extLst>
              <a:ext uri="{FF2B5EF4-FFF2-40B4-BE49-F238E27FC236}">
                <a16:creationId xmlns:a16="http://schemas.microsoft.com/office/drawing/2014/main" id="{BB4155FA-2BA4-47C9-B430-61A0B6107F34}"/>
              </a:ext>
            </a:extLst>
          </p:cNvPr>
          <p:cNvSpPr/>
          <p:nvPr/>
        </p:nvSpPr>
        <p:spPr>
          <a:xfrm>
            <a:off x="1079687" y="5690102"/>
            <a:ext cx="6096000" cy="215444"/>
          </a:xfrm>
          <a:prstGeom prst="rect">
            <a:avLst/>
          </a:prstGeom>
        </p:spPr>
        <p:txBody>
          <a:bodyPr>
            <a:spAutoFit/>
          </a:bodyPr>
          <a:lstStyle/>
          <a:p>
            <a:r>
              <a:rPr lang="de-DE" sz="800" i="1" dirty="0"/>
              <a:t>Roadmap OER-Policy Prozess von Frank Homp und Stefanie Legler lizenziert unter </a:t>
            </a:r>
            <a:r>
              <a:rPr lang="de-DE" sz="800" i="1" dirty="0">
                <a:hlinkClick r:id="rId5"/>
              </a:rPr>
              <a:t>CC BY 4.0</a:t>
            </a:r>
            <a:endParaRPr lang="de-DE" sz="800" dirty="0"/>
          </a:p>
        </p:txBody>
      </p:sp>
      <p:sp>
        <p:nvSpPr>
          <p:cNvPr id="10" name="Rechteck 9">
            <a:extLst>
              <a:ext uri="{FF2B5EF4-FFF2-40B4-BE49-F238E27FC236}">
                <a16:creationId xmlns:a16="http://schemas.microsoft.com/office/drawing/2014/main" id="{554FDEDD-0E69-463C-BE1B-75E4D37ABF96}"/>
              </a:ext>
            </a:extLst>
          </p:cNvPr>
          <p:cNvSpPr/>
          <p:nvPr/>
        </p:nvSpPr>
        <p:spPr>
          <a:xfrm>
            <a:off x="1049099" y="2566645"/>
            <a:ext cx="7464152" cy="430887"/>
          </a:xfrm>
          <a:prstGeom prst="rect">
            <a:avLst/>
          </a:prstGeom>
        </p:spPr>
        <p:txBody>
          <a:bodyPr wrap="square">
            <a:spAutoFit/>
          </a:bodyPr>
          <a:lstStyle/>
          <a:p>
            <a:r>
              <a:rPr lang="de-DE" sz="1100" dirty="0"/>
              <a:t>Diese Präsentation ist Teil des </a:t>
            </a:r>
            <a:r>
              <a:rPr lang="de-DE" sz="1100" dirty="0">
                <a:hlinkClick r:id="rId6"/>
              </a:rPr>
              <a:t>OER Policy Kits</a:t>
            </a:r>
            <a:r>
              <a:rPr lang="de-DE" sz="1100" dirty="0"/>
              <a:t> welches viele weitere Informationen und Anregungen rund um die Entwicklung und Implementation einer OER Policy enthält:</a:t>
            </a:r>
          </a:p>
        </p:txBody>
      </p:sp>
    </p:spTree>
    <p:extLst>
      <p:ext uri="{BB962C8B-B14F-4D97-AF65-F5344CB8AC3E}">
        <p14:creationId xmlns:p14="http://schemas.microsoft.com/office/powerpoint/2010/main" val="4259775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Grp="1" noRot="1" noChangeAspect="1" noMove="1" noResize="1" noEditPoints="1" noAdjustHandles="1" noChangeArrowheads="1" noChangeShapeType="1" noCrop="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385926"/>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Warum?</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10</a:t>
            </a:fld>
            <a:endParaRPr lang="de-DE"/>
          </a:p>
        </p:txBody>
      </p:sp>
      <p:pic>
        <p:nvPicPr>
          <p:cNvPr id="2050" name="Picture 2" descr="https://www.unesco.de/sites/default/files/styles/1280w/public/2018-05/SDGs%20German%20Red%20JPEG.jpg">
            <a:extLst>
              <a:ext uri="{FF2B5EF4-FFF2-40B4-BE49-F238E27FC236}">
                <a16:creationId xmlns:a16="http://schemas.microsoft.com/office/drawing/2014/main" id="{D9B2606D-B4C9-4D9C-B621-06B860BB3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897" y="395572"/>
            <a:ext cx="6768751" cy="57697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52234AB4-E99B-4118-DE8C-EC6521D5A7D2}"/>
              </a:ext>
            </a:extLst>
          </p:cNvPr>
          <p:cNvPicPr>
            <a:picLocks noChangeAspect="1" noChangeArrowheads="1"/>
          </p:cNvPicPr>
          <p:nvPr/>
        </p:nvPicPr>
        <p:blipFill>
          <a:blip r:embed="rId6"/>
          <a:stretch>
            <a:fillRect/>
          </a:stretch>
        </p:blipFill>
        <p:spPr bwMode="auto">
          <a:xfrm>
            <a:off x="6797262" y="2144746"/>
            <a:ext cx="1033524" cy="10335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ssachusetts Institute of Technology – Wikipedia">
            <a:extLst>
              <a:ext uri="{FF2B5EF4-FFF2-40B4-BE49-F238E27FC236}">
                <a16:creationId xmlns:a16="http://schemas.microsoft.com/office/drawing/2014/main" id="{FDB2A367-7AD7-4387-A89A-36F88ED3A2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5743" b="56355"/>
          <a:stretch/>
        </p:blipFill>
        <p:spPr bwMode="auto">
          <a:xfrm>
            <a:off x="433757" y="2093129"/>
            <a:ext cx="1767492" cy="9024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a:extLst>
              <a:ext uri="{FF2B5EF4-FFF2-40B4-BE49-F238E27FC236}">
                <a16:creationId xmlns:a16="http://schemas.microsoft.com/office/drawing/2014/main" id="{327D270B-9CD9-47D3-8CA6-9440124B7EF2}"/>
              </a:ext>
            </a:extLst>
          </p:cNvPr>
          <p:cNvSpPr txBox="1"/>
          <p:nvPr/>
        </p:nvSpPr>
        <p:spPr>
          <a:xfrm>
            <a:off x="373406" y="3066054"/>
            <a:ext cx="3850386" cy="646331"/>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Lehr-Lernmaterialien kostenlos zur Verfügung stellen</a:t>
            </a:r>
          </a:p>
        </p:txBody>
      </p:sp>
    </p:spTree>
    <p:extLst>
      <p:ext uri="{BB962C8B-B14F-4D97-AF65-F5344CB8AC3E}">
        <p14:creationId xmlns:p14="http://schemas.microsoft.com/office/powerpoint/2010/main" val="32950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1000" fill="hold"/>
                                        <p:tgtEl>
                                          <p:spTgt spid="2050"/>
                                        </p:tgtEl>
                                        <p:attrNameLst>
                                          <p:attrName>ppt_x</p:attrName>
                                        </p:attrNameLst>
                                      </p:cBhvr>
                                      <p:tavLst>
                                        <p:tav tm="0">
                                          <p:val>
                                            <p:strVal val="1+#ppt_w/2"/>
                                          </p:val>
                                        </p:tav>
                                        <p:tav tm="100000">
                                          <p:val>
                                            <p:strVal val="#ppt_x"/>
                                          </p:val>
                                        </p:tav>
                                      </p:tavLst>
                                    </p:anim>
                                    <p:anim calcmode="lin" valueType="num">
                                      <p:cBhvr additive="base">
                                        <p:cTn id="16" dur="1000" fill="hold"/>
                                        <p:tgtEl>
                                          <p:spTgt spid="2050"/>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Grp="1" noRot="1" noChangeAspect="1" noMove="1" noResize="1" noEditPoints="1" noAdjustHandles="1" noChangeArrowheads="1" noChangeShapeType="1" noCrop="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385926"/>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4540568" y="2896622"/>
            <a:ext cx="3681461" cy="688899"/>
          </a:xfrm>
        </p:spPr>
        <p:txBody>
          <a:bodyPr anchor="ct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Warum?</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11</a:t>
            </a:fld>
            <a:endParaRPr lang="de-DE"/>
          </a:p>
        </p:txBody>
      </p:sp>
      <p:sp>
        <p:nvSpPr>
          <p:cNvPr id="9" name="Rechteck 8">
            <a:extLst>
              <a:ext uri="{FF2B5EF4-FFF2-40B4-BE49-F238E27FC236}">
                <a16:creationId xmlns:a16="http://schemas.microsoft.com/office/drawing/2014/main" id="{12912A61-762E-4C00-B6C9-F7F21D6065F8}"/>
              </a:ext>
            </a:extLst>
          </p:cNvPr>
          <p:cNvSpPr/>
          <p:nvPr/>
        </p:nvSpPr>
        <p:spPr>
          <a:xfrm>
            <a:off x="6816080" y="2276872"/>
            <a:ext cx="1152128"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B49FBED1-6CD0-81C4-C61B-80D4DE4E5490}"/>
              </a:ext>
            </a:extLst>
          </p:cNvPr>
          <p:cNvSpPr txBox="1"/>
          <p:nvPr/>
        </p:nvSpPr>
        <p:spPr>
          <a:xfrm>
            <a:off x="8115713" y="2865759"/>
            <a:ext cx="4250760" cy="923330"/>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Durch Digitalisierung und </a:t>
            </a:r>
            <a:r>
              <a:rPr lang="de-DE" sz="1800" b="1" dirty="0">
                <a:solidFill>
                  <a:srgbClr val="002060"/>
                </a:solidFill>
                <a:latin typeface="Bahnschrift" panose="020B0502040204020203" pitchFamily="34" charset="0"/>
                <a:cs typeface="Segoe UI" panose="020B0502040204020203" pitchFamily="34" charset="0"/>
              </a:rPr>
              <a:t>Vernetzung</a:t>
            </a:r>
            <a:r>
              <a:rPr lang="de-DE" sz="1800" dirty="0">
                <a:solidFill>
                  <a:srgbClr val="002060"/>
                </a:solidFill>
                <a:latin typeface="Bahnschrift" panose="020B0502040204020203" pitchFamily="34" charset="0"/>
                <a:cs typeface="Segoe UI" panose="020B0502040204020203" pitchFamily="34" charset="0"/>
              </a:rPr>
              <a:t> kann das Material </a:t>
            </a:r>
            <a:r>
              <a:rPr lang="de-DE" sz="1800" b="1" dirty="0">
                <a:solidFill>
                  <a:srgbClr val="002060"/>
                </a:solidFill>
                <a:latin typeface="Bahnschrift" panose="020B0502040204020203" pitchFamily="34" charset="0"/>
                <a:cs typeface="Segoe UI" panose="020B0502040204020203" pitchFamily="34" charset="0"/>
              </a:rPr>
              <a:t>weltweit verbreitet </a:t>
            </a:r>
            <a:r>
              <a:rPr lang="de-DE" sz="1800" dirty="0">
                <a:solidFill>
                  <a:srgbClr val="002060"/>
                </a:solidFill>
                <a:latin typeface="Bahnschrift" panose="020B0502040204020203" pitchFamily="34" charset="0"/>
                <a:cs typeface="Segoe UI" panose="020B0502040204020203" pitchFamily="34" charset="0"/>
              </a:rPr>
              <a:t>und ausgetauscht werden.</a:t>
            </a:r>
          </a:p>
        </p:txBody>
      </p:sp>
      <p:sp>
        <p:nvSpPr>
          <p:cNvPr id="16" name="Textfeld 15">
            <a:extLst>
              <a:ext uri="{FF2B5EF4-FFF2-40B4-BE49-F238E27FC236}">
                <a16:creationId xmlns:a16="http://schemas.microsoft.com/office/drawing/2014/main" id="{531211D6-1003-66FA-CE58-7D315B66874D}"/>
              </a:ext>
            </a:extLst>
          </p:cNvPr>
          <p:cNvSpPr txBox="1"/>
          <p:nvPr/>
        </p:nvSpPr>
        <p:spPr>
          <a:xfrm>
            <a:off x="870086" y="1154792"/>
            <a:ext cx="4250759" cy="369332"/>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Chancengleichheit </a:t>
            </a:r>
            <a:r>
              <a:rPr lang="de-DE" sz="1800" dirty="0">
                <a:solidFill>
                  <a:srgbClr val="002060"/>
                </a:solidFill>
                <a:latin typeface="Bahnschrift" panose="020B0502040204020203" pitchFamily="34" charset="0"/>
                <a:cs typeface="Segoe UI" panose="020B0502040204020203" pitchFamily="34" charset="0"/>
              </a:rPr>
              <a:t>im Bereich Bildung</a:t>
            </a:r>
          </a:p>
        </p:txBody>
      </p:sp>
      <p:sp>
        <p:nvSpPr>
          <p:cNvPr id="18" name="Textfeld 17">
            <a:extLst>
              <a:ext uri="{FF2B5EF4-FFF2-40B4-BE49-F238E27FC236}">
                <a16:creationId xmlns:a16="http://schemas.microsoft.com/office/drawing/2014/main" id="{2FD1389E-9215-6358-93DF-118A21B47942}"/>
              </a:ext>
            </a:extLst>
          </p:cNvPr>
          <p:cNvSpPr txBox="1"/>
          <p:nvPr/>
        </p:nvSpPr>
        <p:spPr>
          <a:xfrm>
            <a:off x="206981" y="3013875"/>
            <a:ext cx="3675076" cy="646331"/>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OER ermöglicht eine neue Art der </a:t>
            </a:r>
            <a:r>
              <a:rPr lang="de-DE" sz="1800" b="1" dirty="0">
                <a:solidFill>
                  <a:srgbClr val="002060"/>
                </a:solidFill>
                <a:latin typeface="Bahnschrift" panose="020B0502040204020203" pitchFamily="34" charset="0"/>
                <a:cs typeface="Segoe UI" panose="020B0502040204020203" pitchFamily="34" charset="0"/>
              </a:rPr>
              <a:t>Zusammenarbeit.</a:t>
            </a:r>
          </a:p>
        </p:txBody>
      </p:sp>
      <p:sp>
        <p:nvSpPr>
          <p:cNvPr id="20" name="Textfeld 19">
            <a:extLst>
              <a:ext uri="{FF2B5EF4-FFF2-40B4-BE49-F238E27FC236}">
                <a16:creationId xmlns:a16="http://schemas.microsoft.com/office/drawing/2014/main" id="{2454C376-5B83-EC2A-AD23-F2F2DA507C02}"/>
              </a:ext>
            </a:extLst>
          </p:cNvPr>
          <p:cNvSpPr txBox="1"/>
          <p:nvPr/>
        </p:nvSpPr>
        <p:spPr>
          <a:xfrm>
            <a:off x="335658" y="4908195"/>
            <a:ext cx="5051879" cy="646331"/>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Zeitersparnis</a:t>
            </a:r>
            <a:r>
              <a:rPr lang="de-DE" sz="1800" dirty="0">
                <a:solidFill>
                  <a:srgbClr val="002060"/>
                </a:solidFill>
                <a:latin typeface="Bahnschrift" panose="020B0502040204020203" pitchFamily="34" charset="0"/>
                <a:cs typeface="Segoe UI" panose="020B0502040204020203" pitchFamily="34" charset="0"/>
              </a:rPr>
              <a:t> beim Austausch und </a:t>
            </a:r>
            <a:r>
              <a:rPr lang="de-DE" sz="1800" b="1" dirty="0">
                <a:solidFill>
                  <a:srgbClr val="002060"/>
                </a:solidFill>
                <a:latin typeface="Bahnschrift" panose="020B0502040204020203" pitchFamily="34" charset="0"/>
                <a:cs typeface="Segoe UI" panose="020B0502040204020203" pitchFamily="34" charset="0"/>
              </a:rPr>
              <a:t>Wiederverwendung</a:t>
            </a:r>
            <a:r>
              <a:rPr lang="de-DE" sz="1800" dirty="0">
                <a:solidFill>
                  <a:srgbClr val="002060"/>
                </a:solidFill>
                <a:latin typeface="Bahnschrift" panose="020B0502040204020203" pitchFamily="34" charset="0"/>
                <a:cs typeface="Segoe UI" panose="020B0502040204020203" pitchFamily="34" charset="0"/>
              </a:rPr>
              <a:t> von Lehr-/Lernmaterialien</a:t>
            </a:r>
          </a:p>
        </p:txBody>
      </p:sp>
      <p:sp>
        <p:nvSpPr>
          <p:cNvPr id="22" name="Textfeld 21">
            <a:extLst>
              <a:ext uri="{FF2B5EF4-FFF2-40B4-BE49-F238E27FC236}">
                <a16:creationId xmlns:a16="http://schemas.microsoft.com/office/drawing/2014/main" id="{E4EF2890-CD9B-A9D3-BE42-E7536EBC0F33}"/>
              </a:ext>
            </a:extLst>
          </p:cNvPr>
          <p:cNvSpPr txBox="1"/>
          <p:nvPr/>
        </p:nvSpPr>
        <p:spPr>
          <a:xfrm>
            <a:off x="4543195" y="1763136"/>
            <a:ext cx="4799602" cy="923330"/>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Gemeinsam können Bildungsmaterialien erstellt, </a:t>
            </a:r>
            <a:r>
              <a:rPr lang="de-DE" sz="1800" b="1" dirty="0">
                <a:solidFill>
                  <a:srgbClr val="002060"/>
                </a:solidFill>
                <a:latin typeface="Bahnschrift" panose="020B0502040204020203" pitchFamily="34" charset="0"/>
                <a:cs typeface="Segoe UI" panose="020B0502040204020203" pitchFamily="34" charset="0"/>
              </a:rPr>
              <a:t>aktualisiert</a:t>
            </a:r>
            <a:r>
              <a:rPr lang="de-DE" sz="1800" dirty="0">
                <a:solidFill>
                  <a:srgbClr val="002060"/>
                </a:solidFill>
                <a:latin typeface="Bahnschrift" panose="020B0502040204020203" pitchFamily="34" charset="0"/>
                <a:cs typeface="Segoe UI" panose="020B0502040204020203" pitchFamily="34" charset="0"/>
              </a:rPr>
              <a:t>, </a:t>
            </a:r>
            <a:r>
              <a:rPr lang="de-DE" sz="1800" b="1" dirty="0">
                <a:solidFill>
                  <a:srgbClr val="002060"/>
                </a:solidFill>
                <a:latin typeface="Bahnschrift" panose="020B0502040204020203" pitchFamily="34" charset="0"/>
                <a:cs typeface="Segoe UI" panose="020B0502040204020203" pitchFamily="34" charset="0"/>
              </a:rPr>
              <a:t>bearbeitet</a:t>
            </a:r>
            <a:r>
              <a:rPr lang="de-DE" sz="1800" dirty="0">
                <a:solidFill>
                  <a:srgbClr val="002060"/>
                </a:solidFill>
                <a:latin typeface="Bahnschrift" panose="020B0502040204020203" pitchFamily="34" charset="0"/>
                <a:cs typeface="Segoe UI" panose="020B0502040204020203" pitchFamily="34" charset="0"/>
              </a:rPr>
              <a:t> und </a:t>
            </a:r>
            <a:r>
              <a:rPr lang="de-DE" sz="1800" b="1" dirty="0">
                <a:solidFill>
                  <a:srgbClr val="002060"/>
                </a:solidFill>
                <a:latin typeface="Bahnschrift" panose="020B0502040204020203" pitchFamily="34" charset="0"/>
                <a:cs typeface="Segoe UI" panose="020B0502040204020203" pitchFamily="34" charset="0"/>
              </a:rPr>
              <a:t>verbessert</a:t>
            </a:r>
            <a:r>
              <a:rPr lang="de-DE" sz="1800" dirty="0">
                <a:solidFill>
                  <a:srgbClr val="002060"/>
                </a:solidFill>
                <a:latin typeface="Bahnschrift" panose="020B0502040204020203" pitchFamily="34" charset="0"/>
                <a:cs typeface="Segoe UI" panose="020B0502040204020203" pitchFamily="34" charset="0"/>
              </a:rPr>
              <a:t> werden.</a:t>
            </a:r>
          </a:p>
        </p:txBody>
      </p:sp>
      <p:sp>
        <p:nvSpPr>
          <p:cNvPr id="23" name="Textfeld 22">
            <a:extLst>
              <a:ext uri="{FF2B5EF4-FFF2-40B4-BE49-F238E27FC236}">
                <a16:creationId xmlns:a16="http://schemas.microsoft.com/office/drawing/2014/main" id="{FE078BD7-8EA8-0341-59D0-845ACD7F7404}"/>
              </a:ext>
            </a:extLst>
          </p:cNvPr>
          <p:cNvSpPr txBox="1"/>
          <p:nvPr/>
        </p:nvSpPr>
        <p:spPr>
          <a:xfrm>
            <a:off x="7973764" y="4269992"/>
            <a:ext cx="4250759" cy="369332"/>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Wandel </a:t>
            </a:r>
            <a:r>
              <a:rPr lang="de-DE" sz="1800" dirty="0">
                <a:solidFill>
                  <a:srgbClr val="002060"/>
                </a:solidFill>
                <a:latin typeface="Bahnschrift" panose="020B0502040204020203" pitchFamily="34" charset="0"/>
                <a:cs typeface="Segoe UI" panose="020B0502040204020203" pitchFamily="34" charset="0"/>
              </a:rPr>
              <a:t>der</a:t>
            </a:r>
            <a:r>
              <a:rPr lang="de-DE" sz="1800" b="1" dirty="0">
                <a:solidFill>
                  <a:srgbClr val="002060"/>
                </a:solidFill>
                <a:latin typeface="Bahnschrift" panose="020B0502040204020203" pitchFamily="34" charset="0"/>
                <a:cs typeface="Segoe UI" panose="020B0502040204020203" pitchFamily="34" charset="0"/>
              </a:rPr>
              <a:t> Lehr-Lernkultur</a:t>
            </a:r>
          </a:p>
        </p:txBody>
      </p:sp>
      <p:sp>
        <p:nvSpPr>
          <p:cNvPr id="3" name="Textfeld 2">
            <a:extLst>
              <a:ext uri="{FF2B5EF4-FFF2-40B4-BE49-F238E27FC236}">
                <a16:creationId xmlns:a16="http://schemas.microsoft.com/office/drawing/2014/main" id="{9DCF7E4D-98EA-1DF0-DB29-4DC96901E96E}"/>
              </a:ext>
            </a:extLst>
          </p:cNvPr>
          <p:cNvSpPr txBox="1"/>
          <p:nvPr/>
        </p:nvSpPr>
        <p:spPr>
          <a:xfrm>
            <a:off x="2928332" y="5993111"/>
            <a:ext cx="4250759" cy="369332"/>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Sichtbarkeit</a:t>
            </a:r>
            <a:r>
              <a:rPr lang="de-DE" sz="1800" dirty="0">
                <a:solidFill>
                  <a:srgbClr val="002060"/>
                </a:solidFill>
                <a:latin typeface="Bahnschrift" panose="020B0502040204020203" pitchFamily="34" charset="0"/>
                <a:cs typeface="Segoe UI" panose="020B0502040204020203" pitchFamily="34" charset="0"/>
              </a:rPr>
              <a:t> von Lehre(</a:t>
            </a:r>
            <a:r>
              <a:rPr lang="de-DE" sz="1800" dirty="0" err="1">
                <a:solidFill>
                  <a:srgbClr val="002060"/>
                </a:solidFill>
                <a:latin typeface="Bahnschrift" panose="020B0502040204020203" pitchFamily="34" charset="0"/>
                <a:cs typeface="Segoe UI" panose="020B0502040204020203" pitchFamily="34" charset="0"/>
              </a:rPr>
              <a:t>nden</a:t>
            </a:r>
            <a:r>
              <a:rPr lang="de-DE" sz="1800" dirty="0">
                <a:solidFill>
                  <a:srgbClr val="002060"/>
                </a:solidFill>
                <a:latin typeface="Bahnschrift" panose="020B0502040204020203" pitchFamily="34" charset="0"/>
                <a:cs typeface="Segoe UI" panose="020B0502040204020203" pitchFamily="34" charset="0"/>
              </a:rPr>
              <a:t>) steigern</a:t>
            </a:r>
          </a:p>
        </p:txBody>
      </p:sp>
      <p:sp>
        <p:nvSpPr>
          <p:cNvPr id="8" name="Textfeld 7">
            <a:extLst>
              <a:ext uri="{FF2B5EF4-FFF2-40B4-BE49-F238E27FC236}">
                <a16:creationId xmlns:a16="http://schemas.microsoft.com/office/drawing/2014/main" id="{AC0AB776-BB25-06CB-628D-6E44014895B3}"/>
              </a:ext>
            </a:extLst>
          </p:cNvPr>
          <p:cNvSpPr txBox="1"/>
          <p:nvPr/>
        </p:nvSpPr>
        <p:spPr>
          <a:xfrm>
            <a:off x="7336447" y="5195890"/>
            <a:ext cx="4799602" cy="923330"/>
          </a:xfrm>
          <a:prstGeom prst="rect">
            <a:avLst/>
          </a:prstGeom>
          <a:noFill/>
        </p:spPr>
        <p:txBody>
          <a:bodyPr wrap="square">
            <a:spAutoFit/>
          </a:bodyPr>
          <a:lstStyle/>
          <a:p>
            <a:r>
              <a:rPr lang="de-DE" b="1" dirty="0">
                <a:solidFill>
                  <a:srgbClr val="002060"/>
                </a:solidFill>
                <a:latin typeface="Bahnschrift" panose="020B0502040204020203" pitchFamily="34" charset="0"/>
                <a:cs typeface="Segoe UI" panose="020B0502040204020203" pitchFamily="34" charset="0"/>
              </a:rPr>
              <a:t>Wissenstransfer</a:t>
            </a:r>
            <a:r>
              <a:rPr lang="de-DE" dirty="0">
                <a:solidFill>
                  <a:srgbClr val="002060"/>
                </a:solidFill>
                <a:latin typeface="Bahnschrift" panose="020B0502040204020203" pitchFamily="34" charset="0"/>
                <a:cs typeface="Segoe UI" panose="020B0502040204020203" pitchFamily="34" charset="0"/>
              </a:rPr>
              <a:t> und </a:t>
            </a:r>
            <a:r>
              <a:rPr lang="de-DE" b="1" dirty="0">
                <a:solidFill>
                  <a:srgbClr val="002060"/>
                </a:solidFill>
                <a:latin typeface="Bahnschrift" panose="020B0502040204020203" pitchFamily="34" charset="0"/>
                <a:cs typeface="Segoe UI" panose="020B0502040204020203" pitchFamily="34" charset="0"/>
              </a:rPr>
              <a:t>Zusammenarbeit</a:t>
            </a:r>
            <a:r>
              <a:rPr lang="de-DE" dirty="0">
                <a:solidFill>
                  <a:srgbClr val="002060"/>
                </a:solidFill>
                <a:latin typeface="Bahnschrift" panose="020B0502040204020203" pitchFamily="34" charset="0"/>
                <a:cs typeface="Segoe UI" panose="020B0502040204020203" pitchFamily="34" charset="0"/>
              </a:rPr>
              <a:t> </a:t>
            </a:r>
            <a:r>
              <a:rPr lang="de-DE" b="1" dirty="0">
                <a:solidFill>
                  <a:srgbClr val="002060"/>
                </a:solidFill>
                <a:latin typeface="Bahnschrift" panose="020B0502040204020203" pitchFamily="34" charset="0"/>
                <a:cs typeface="Segoe UI" panose="020B0502040204020203" pitchFamily="34" charset="0"/>
              </a:rPr>
              <a:t>innerhalb der Universität </a:t>
            </a:r>
            <a:r>
              <a:rPr lang="de-DE" dirty="0">
                <a:solidFill>
                  <a:srgbClr val="002060"/>
                </a:solidFill>
                <a:latin typeface="Bahnschrift" panose="020B0502040204020203" pitchFamily="34" charset="0"/>
                <a:cs typeface="Segoe UI" panose="020B0502040204020203" pitchFamily="34" charset="0"/>
              </a:rPr>
              <a:t>aber auch mit und zwischen anderen Bildungsinstitutionen</a:t>
            </a:r>
            <a:endParaRPr lang="de-DE" sz="1800" dirty="0">
              <a:solidFill>
                <a:srgbClr val="002060"/>
              </a:solidFill>
              <a:latin typeface="Bahnschrift" panose="020B0502040204020203" pitchFamily="34" charset="0"/>
              <a:cs typeface="Segoe UI" panose="020B0502040204020203" pitchFamily="34" charset="0"/>
            </a:endParaRPr>
          </a:p>
        </p:txBody>
      </p:sp>
      <p:sp>
        <p:nvSpPr>
          <p:cNvPr id="11" name="Textfeld 10">
            <a:extLst>
              <a:ext uri="{FF2B5EF4-FFF2-40B4-BE49-F238E27FC236}">
                <a16:creationId xmlns:a16="http://schemas.microsoft.com/office/drawing/2014/main" id="{DFCC64C8-03A7-C268-FCC6-CA72CE8362EC}"/>
              </a:ext>
            </a:extLst>
          </p:cNvPr>
          <p:cNvSpPr txBox="1"/>
          <p:nvPr/>
        </p:nvSpPr>
        <p:spPr>
          <a:xfrm>
            <a:off x="1337181" y="3909949"/>
            <a:ext cx="4250759" cy="646331"/>
          </a:xfrm>
          <a:prstGeom prst="rect">
            <a:avLst/>
          </a:prstGeom>
          <a:noFill/>
        </p:spPr>
        <p:txBody>
          <a:bodyPr wrap="square">
            <a:spAutoFit/>
          </a:bodyPr>
          <a:lstStyle/>
          <a:p>
            <a:r>
              <a:rPr lang="de-DE" dirty="0">
                <a:solidFill>
                  <a:srgbClr val="002060"/>
                </a:solidFill>
                <a:latin typeface="Bahnschrift" panose="020B0502040204020203" pitchFamily="34" charset="0"/>
                <a:cs typeface="Segoe UI" panose="020B0502040204020203" pitchFamily="34" charset="0"/>
              </a:rPr>
              <a:t>zur </a:t>
            </a:r>
            <a:r>
              <a:rPr lang="de-DE" b="1" dirty="0">
                <a:solidFill>
                  <a:srgbClr val="002060"/>
                </a:solidFill>
                <a:latin typeface="Bahnschrift" panose="020B0502040204020203" pitchFamily="34" charset="0"/>
                <a:cs typeface="Segoe UI" panose="020B0502040204020203" pitchFamily="34" charset="0"/>
              </a:rPr>
              <a:t>Kooperation</a:t>
            </a:r>
            <a:r>
              <a:rPr lang="de-DE" dirty="0">
                <a:solidFill>
                  <a:srgbClr val="002060"/>
                </a:solidFill>
                <a:latin typeface="Bahnschrift" panose="020B0502040204020203" pitchFamily="34" charset="0"/>
                <a:cs typeface="Segoe UI" panose="020B0502040204020203" pitchFamily="34" charset="0"/>
              </a:rPr>
              <a:t> und </a:t>
            </a:r>
            <a:r>
              <a:rPr lang="de-DE" b="1" dirty="0">
                <a:solidFill>
                  <a:srgbClr val="002060"/>
                </a:solidFill>
                <a:latin typeface="Bahnschrift" panose="020B0502040204020203" pitchFamily="34" charset="0"/>
                <a:cs typeface="Segoe UI" panose="020B0502040204020203" pitchFamily="34" charset="0"/>
              </a:rPr>
              <a:t>Profilbildung</a:t>
            </a:r>
            <a:r>
              <a:rPr lang="de-DE" dirty="0">
                <a:solidFill>
                  <a:srgbClr val="002060"/>
                </a:solidFill>
                <a:latin typeface="Bahnschrift" panose="020B0502040204020203" pitchFamily="34" charset="0"/>
                <a:cs typeface="Segoe UI" panose="020B0502040204020203" pitchFamily="34" charset="0"/>
              </a:rPr>
              <a:t> für Hochschulen beizutragen</a:t>
            </a:r>
            <a:endParaRPr lang="de-DE" sz="1800" dirty="0">
              <a:solidFill>
                <a:srgbClr val="002060"/>
              </a:solidFill>
              <a:latin typeface="Bahnschrift" panose="020B0502040204020203" pitchFamily="34" charset="0"/>
              <a:cs typeface="Segoe UI" panose="020B0502040204020203" pitchFamily="34" charset="0"/>
            </a:endParaRPr>
          </a:p>
        </p:txBody>
      </p:sp>
      <p:sp>
        <p:nvSpPr>
          <p:cNvPr id="13" name="Textfeld 12">
            <a:extLst>
              <a:ext uri="{FF2B5EF4-FFF2-40B4-BE49-F238E27FC236}">
                <a16:creationId xmlns:a16="http://schemas.microsoft.com/office/drawing/2014/main" id="{CE142A19-B1C6-5728-65AA-4184B57EA92E}"/>
              </a:ext>
            </a:extLst>
          </p:cNvPr>
          <p:cNvSpPr txBox="1"/>
          <p:nvPr/>
        </p:nvSpPr>
        <p:spPr>
          <a:xfrm>
            <a:off x="3621204" y="222401"/>
            <a:ext cx="3933472" cy="646331"/>
          </a:xfrm>
          <a:prstGeom prst="rect">
            <a:avLst/>
          </a:prstGeom>
          <a:noFill/>
        </p:spPr>
        <p:txBody>
          <a:bodyPr wrap="square">
            <a:spAutoFit/>
          </a:bodyPr>
          <a:lstStyle/>
          <a:p>
            <a:r>
              <a:rPr lang="de-DE" b="1" dirty="0">
                <a:solidFill>
                  <a:srgbClr val="002060"/>
                </a:solidFill>
                <a:latin typeface="Bahnschrift" panose="020B0502040204020203" pitchFamily="34" charset="0"/>
                <a:cs typeface="Segoe UI" panose="020B0502040204020203" pitchFamily="34" charset="0"/>
              </a:rPr>
              <a:t>Lifecycle</a:t>
            </a:r>
            <a:r>
              <a:rPr lang="de-DE" dirty="0">
                <a:solidFill>
                  <a:srgbClr val="002060"/>
                </a:solidFill>
                <a:latin typeface="Bahnschrift" panose="020B0502040204020203" pitchFamily="34" charset="0"/>
                <a:cs typeface="Segoe UI" panose="020B0502040204020203" pitchFamily="34" charset="0"/>
              </a:rPr>
              <a:t> von Lehr-/Lernmaterialien </a:t>
            </a:r>
            <a:r>
              <a:rPr lang="de-DE" b="1" dirty="0">
                <a:solidFill>
                  <a:srgbClr val="002060"/>
                </a:solidFill>
                <a:latin typeface="Bahnschrift" panose="020B0502040204020203" pitchFamily="34" charset="0"/>
                <a:cs typeface="Segoe UI" panose="020B0502040204020203" pitchFamily="34" charset="0"/>
              </a:rPr>
              <a:t>nachhaltig</a:t>
            </a:r>
            <a:r>
              <a:rPr lang="de-DE" dirty="0">
                <a:solidFill>
                  <a:srgbClr val="002060"/>
                </a:solidFill>
                <a:latin typeface="Bahnschrift" panose="020B0502040204020203" pitchFamily="34" charset="0"/>
                <a:cs typeface="Segoe UI" panose="020B0502040204020203" pitchFamily="34" charset="0"/>
              </a:rPr>
              <a:t> verlängern</a:t>
            </a:r>
            <a:endParaRPr lang="de-DE" sz="1800" dirty="0">
              <a:solidFill>
                <a:srgbClr val="002060"/>
              </a:solidFill>
              <a:latin typeface="Bahnschrift" panose="020B0502040204020203" pitchFamily="34" charset="0"/>
              <a:cs typeface="Segoe UI" panose="020B0502040204020203" pitchFamily="34" charset="0"/>
            </a:endParaRPr>
          </a:p>
        </p:txBody>
      </p:sp>
      <p:pic>
        <p:nvPicPr>
          <p:cNvPr id="21" name="Picture 2" descr="https://www.unesco.de/sites/default/files/styles/1280w/public/2018-05/SDGs%20German%20Red%20JPEG.jpg">
            <a:extLst>
              <a:ext uri="{FF2B5EF4-FFF2-40B4-BE49-F238E27FC236}">
                <a16:creationId xmlns:a16="http://schemas.microsoft.com/office/drawing/2014/main" id="{3E69A990-F025-40BE-A319-56CCA565D4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4197" y="162665"/>
            <a:ext cx="2501161" cy="21320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DG 4: Hochwertige Bildung">
            <a:hlinkClick r:id="rId6"/>
            <a:extLst>
              <a:ext uri="{FF2B5EF4-FFF2-40B4-BE49-F238E27FC236}">
                <a16:creationId xmlns:a16="http://schemas.microsoft.com/office/drawing/2014/main" id="{6A0A755E-FCB2-4BD3-9544-DC118CAC6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8550" y="162665"/>
            <a:ext cx="1122457" cy="11224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14AE379E-A677-402F-A000-461D1E16C996}"/>
              </a:ext>
            </a:extLst>
          </p:cNvPr>
          <p:cNvSpPr txBox="1"/>
          <p:nvPr/>
        </p:nvSpPr>
        <p:spPr>
          <a:xfrm>
            <a:off x="531409" y="2053700"/>
            <a:ext cx="3850386" cy="646331"/>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Lehr-Lernmaterialien</a:t>
            </a:r>
            <a:r>
              <a:rPr lang="de-DE" sz="1800" b="1" dirty="0">
                <a:solidFill>
                  <a:srgbClr val="002060"/>
                </a:solidFill>
                <a:latin typeface="Bahnschrift" panose="020B0502040204020203" pitchFamily="34" charset="0"/>
                <a:cs typeface="Segoe UI" panose="020B0502040204020203" pitchFamily="34" charset="0"/>
              </a:rPr>
              <a:t> kostenlos </a:t>
            </a:r>
            <a:r>
              <a:rPr lang="de-DE" sz="1800" dirty="0">
                <a:solidFill>
                  <a:srgbClr val="002060"/>
                </a:solidFill>
                <a:latin typeface="Bahnschrift" panose="020B0502040204020203" pitchFamily="34" charset="0"/>
                <a:cs typeface="Segoe UI" panose="020B0502040204020203" pitchFamily="34" charset="0"/>
              </a:rPr>
              <a:t>zur Verfügung stellen</a:t>
            </a:r>
          </a:p>
        </p:txBody>
      </p:sp>
      <p:pic>
        <p:nvPicPr>
          <p:cNvPr id="27" name="Grafik 26">
            <a:extLst>
              <a:ext uri="{FF2B5EF4-FFF2-40B4-BE49-F238E27FC236}">
                <a16:creationId xmlns:a16="http://schemas.microsoft.com/office/drawing/2014/main" id="{C3037FA8-782E-4AB4-9EE3-FCB19B14F2B9}"/>
              </a:ext>
            </a:extLst>
          </p:cNvPr>
          <p:cNvPicPr>
            <a:picLocks noChangeAspect="1"/>
          </p:cNvPicPr>
          <p:nvPr/>
        </p:nvPicPr>
        <p:blipFill>
          <a:blip r:embed="rId8"/>
          <a:stretch>
            <a:fillRect/>
          </a:stretch>
        </p:blipFill>
        <p:spPr>
          <a:xfrm rot="19486914">
            <a:off x="8849165" y="999636"/>
            <a:ext cx="424705" cy="650612"/>
          </a:xfrm>
          <a:prstGeom prst="rect">
            <a:avLst/>
          </a:prstGeom>
        </p:spPr>
      </p:pic>
      <p:pic>
        <p:nvPicPr>
          <p:cNvPr id="7" name="Grafik 6">
            <a:extLst>
              <a:ext uri="{FF2B5EF4-FFF2-40B4-BE49-F238E27FC236}">
                <a16:creationId xmlns:a16="http://schemas.microsoft.com/office/drawing/2014/main" id="{E46BAA30-4AA3-43BF-AFCF-1870B0B31908}"/>
              </a:ext>
            </a:extLst>
          </p:cNvPr>
          <p:cNvPicPr>
            <a:picLocks noChangeAspect="1"/>
          </p:cNvPicPr>
          <p:nvPr/>
        </p:nvPicPr>
        <p:blipFill>
          <a:blip r:embed="rId9"/>
          <a:stretch>
            <a:fillRect/>
          </a:stretch>
        </p:blipFill>
        <p:spPr>
          <a:xfrm>
            <a:off x="5152414" y="3273382"/>
            <a:ext cx="2036404" cy="2376206"/>
          </a:xfrm>
          <a:prstGeom prst="rect">
            <a:avLst/>
          </a:prstGeom>
        </p:spPr>
      </p:pic>
    </p:spTree>
    <p:extLst>
      <p:ext uri="{BB962C8B-B14F-4D97-AF65-F5344CB8AC3E}">
        <p14:creationId xmlns:p14="http://schemas.microsoft.com/office/powerpoint/2010/main" val="2169775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P spid="22" grpId="0"/>
      <p:bldP spid="23" grpId="0"/>
      <p:bldP spid="3" grpId="0"/>
      <p:bldP spid="8" grpId="0"/>
      <p:bldP spid="1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E284942B-72AE-1B9F-8640-BD31472EE706}"/>
              </a:ext>
            </a:extLst>
          </p:cNvPr>
          <p:cNvPicPr>
            <a:picLocks noGrp="1" noRot="1" noMove="1" noResize="1" noEditPoints="1" noAdjustHandles="1" noChangeArrowheads="1" noChangeShapeType="1" noCrop="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385926"/>
            <a:ext cx="13052864" cy="4992062"/>
          </a:xfrm>
          <a:prstGeom prst="rect">
            <a:avLst/>
          </a:prstGeom>
          <a:effectLst>
            <a:outerShdw blurRad="50800" dist="50800" dir="5400000" algn="ctr" rotWithShape="0">
              <a:srgbClr val="000000">
                <a:alpha val="30000"/>
              </a:srgbClr>
            </a:outerShdw>
          </a:effectLst>
        </p:spPr>
      </p:pic>
      <p:sp>
        <p:nvSpPr>
          <p:cNvPr id="4" name="Fußzeilenplatzhalter 3">
            <a:extLst>
              <a:ext uri="{FF2B5EF4-FFF2-40B4-BE49-F238E27FC236}">
                <a16:creationId xmlns:a16="http://schemas.microsoft.com/office/drawing/2014/main" id="{0FA46E9D-5118-D455-2A28-AFD2BC9E4A85}"/>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2EE648B8-1DFA-322A-5662-CDE134B5BC08}"/>
              </a:ext>
            </a:extLst>
          </p:cNvPr>
          <p:cNvSpPr>
            <a:spLocks noGrp="1"/>
          </p:cNvSpPr>
          <p:nvPr>
            <p:ph type="sldNum" sz="quarter" idx="12"/>
          </p:nvPr>
        </p:nvSpPr>
        <p:spPr/>
        <p:txBody>
          <a:bodyPr/>
          <a:lstStyle/>
          <a:p>
            <a:fld id="{32CDB41B-7BF8-4519-977E-3B77C30C01EC}" type="slidenum">
              <a:rPr lang="de-DE" smtClean="0"/>
              <a:t>12</a:t>
            </a:fld>
            <a:endParaRPr lang="de-DE"/>
          </a:p>
        </p:txBody>
      </p:sp>
      <p:sp>
        <p:nvSpPr>
          <p:cNvPr id="6" name="Titel 1">
            <a:extLst>
              <a:ext uri="{FF2B5EF4-FFF2-40B4-BE49-F238E27FC236}">
                <a16:creationId xmlns:a16="http://schemas.microsoft.com/office/drawing/2014/main" id="{408D3898-1AEB-93DF-171D-42DA991FF3A1}"/>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Warum?</a:t>
            </a:r>
          </a:p>
        </p:txBody>
      </p:sp>
      <p:sp>
        <p:nvSpPr>
          <p:cNvPr id="9" name="Textfeld 8">
            <a:extLst>
              <a:ext uri="{FF2B5EF4-FFF2-40B4-BE49-F238E27FC236}">
                <a16:creationId xmlns:a16="http://schemas.microsoft.com/office/drawing/2014/main" id="{457D5381-AFCE-D188-BD35-FE31C2731681}"/>
              </a:ext>
            </a:extLst>
          </p:cNvPr>
          <p:cNvSpPr txBox="1"/>
          <p:nvPr/>
        </p:nvSpPr>
        <p:spPr>
          <a:xfrm>
            <a:off x="4099464" y="3012058"/>
            <a:ext cx="3993069" cy="707886"/>
          </a:xfrm>
          <a:prstGeom prst="rect">
            <a:avLst/>
          </a:prstGeom>
          <a:noFill/>
        </p:spPr>
        <p:txBody>
          <a:bodyPr wrap="square">
            <a:spAutoFit/>
          </a:bodyPr>
          <a:lstStyle/>
          <a:p>
            <a:r>
              <a:rPr lang="de-DE" sz="4000" dirty="0">
                <a:solidFill>
                  <a:srgbClr val="C40625"/>
                </a:solidFill>
                <a:latin typeface="Bahnschrift" panose="020B0502040204020203" pitchFamily="34" charset="0"/>
              </a:rPr>
              <a:t>Ziele</a:t>
            </a:r>
            <a:r>
              <a:rPr lang="de-DE" sz="4000" dirty="0">
                <a:solidFill>
                  <a:srgbClr val="002060"/>
                </a:solidFill>
                <a:latin typeface="Bahnschrift" panose="020B0502040204020203" pitchFamily="34" charset="0"/>
              </a:rPr>
              <a:t> </a:t>
            </a:r>
            <a:r>
              <a:rPr lang="de-DE" sz="4000" dirty="0">
                <a:latin typeface="Bahnschrift" panose="020B0502040204020203" pitchFamily="34" charset="0"/>
              </a:rPr>
              <a:t>vs. </a:t>
            </a:r>
            <a:r>
              <a:rPr lang="de-DE" sz="4000" dirty="0">
                <a:solidFill>
                  <a:srgbClr val="002060"/>
                </a:solidFill>
                <a:latin typeface="Bahnschrift" panose="020B0502040204020203" pitchFamily="34" charset="0"/>
              </a:rPr>
              <a:t>Impact</a:t>
            </a:r>
            <a:endParaRPr lang="de-DE" sz="4000" dirty="0"/>
          </a:p>
        </p:txBody>
      </p:sp>
      <p:pic>
        <p:nvPicPr>
          <p:cNvPr id="10" name="Grafik 9" descr="Lupe">
            <a:extLst>
              <a:ext uri="{FF2B5EF4-FFF2-40B4-BE49-F238E27FC236}">
                <a16:creationId xmlns:a16="http://schemas.microsoft.com/office/drawing/2014/main" id="{4F7E0521-8E14-9090-2DE9-06138EABB1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731909">
            <a:off x="7824798" y="2197441"/>
            <a:ext cx="2510305" cy="2510305"/>
          </a:xfrm>
          <a:prstGeom prst="rect">
            <a:avLst/>
          </a:prstGeom>
        </p:spPr>
      </p:pic>
      <p:sp>
        <p:nvSpPr>
          <p:cNvPr id="13" name="Rechteck 12">
            <a:extLst>
              <a:ext uri="{FF2B5EF4-FFF2-40B4-BE49-F238E27FC236}">
                <a16:creationId xmlns:a16="http://schemas.microsoft.com/office/drawing/2014/main" id="{CA3C3C63-205D-C815-86A4-BAB351671AE9}"/>
              </a:ext>
            </a:extLst>
          </p:cNvPr>
          <p:cNvSpPr/>
          <p:nvPr/>
        </p:nvSpPr>
        <p:spPr>
          <a:xfrm>
            <a:off x="8030977" y="3035795"/>
            <a:ext cx="1334072" cy="646331"/>
          </a:xfrm>
          <a:prstGeom prst="rect">
            <a:avLst/>
          </a:prstGeom>
          <a:noFill/>
        </p:spPr>
        <p:txBody>
          <a:bodyPr wrap="square" lIns="91440" tIns="45720" rIns="91440" bIns="45720">
            <a:spAutoFit/>
          </a:bodyPr>
          <a:lstStyle/>
          <a:p>
            <a:pPr algn="ctr"/>
            <a:r>
              <a:rPr lang="de-DE" sz="3600" b="1" cap="none" spc="0" dirty="0">
                <a:ln w="0"/>
                <a:solidFill>
                  <a:srgbClr val="002060"/>
                </a:solidFill>
                <a:effectLst>
                  <a:outerShdw blurRad="38100" dist="19050" dir="2700000" algn="tl" rotWithShape="0">
                    <a:schemeClr val="dk1">
                      <a:alpha val="40000"/>
                    </a:schemeClr>
                  </a:outerShdw>
                </a:effectLst>
              </a:rPr>
              <a:t>OER</a:t>
            </a:r>
          </a:p>
        </p:txBody>
      </p:sp>
      <p:sp>
        <p:nvSpPr>
          <p:cNvPr id="16" name="Textfeld 15">
            <a:extLst>
              <a:ext uri="{FF2B5EF4-FFF2-40B4-BE49-F238E27FC236}">
                <a16:creationId xmlns:a16="http://schemas.microsoft.com/office/drawing/2014/main" id="{06718791-BC80-ACA1-EB15-D8262F38ED93}"/>
              </a:ext>
            </a:extLst>
          </p:cNvPr>
          <p:cNvSpPr txBox="1"/>
          <p:nvPr/>
        </p:nvSpPr>
        <p:spPr>
          <a:xfrm>
            <a:off x="2135560" y="4418225"/>
            <a:ext cx="8108161" cy="684803"/>
          </a:xfrm>
          <a:prstGeom prst="rect">
            <a:avLst/>
          </a:prstGeom>
          <a:noFill/>
        </p:spPr>
        <p:txBody>
          <a:bodyPr wrap="square">
            <a:spAutoFit/>
          </a:bodyPr>
          <a:lstStyle/>
          <a:p>
            <a:pPr algn="ctr"/>
            <a:r>
              <a:rPr lang="de-DE" sz="2800" b="1" dirty="0">
                <a:latin typeface="Bahnschrift" panose="020B0502040204020203" pitchFamily="34" charset="0"/>
              </a:rPr>
              <a:t>„Welche Lösung für welches </a:t>
            </a:r>
            <a:r>
              <a:rPr lang="de-DE" sz="2800" b="1" i="1" dirty="0">
                <a:latin typeface="Bahnschrift" panose="020B0502040204020203" pitchFamily="34" charset="0"/>
              </a:rPr>
              <a:t>Problem </a:t>
            </a:r>
            <a:r>
              <a:rPr lang="de-DE" sz="2800" b="1" dirty="0">
                <a:latin typeface="Bahnschrift" panose="020B0502040204020203" pitchFamily="34" charset="0"/>
              </a:rPr>
              <a:t>“ ?</a:t>
            </a:r>
          </a:p>
          <a:p>
            <a:pPr algn="ctr"/>
            <a:r>
              <a:rPr lang="de-DE" sz="1050" dirty="0">
                <a:latin typeface="Bahnschrift" panose="020B0502040204020203" pitchFamily="34" charset="0"/>
              </a:rPr>
              <a:t>(Nassehi, 2019)</a:t>
            </a:r>
            <a:endParaRPr lang="de-DE" sz="2800" dirty="0">
              <a:latin typeface="Bahnschrift" panose="020B0502040204020203" pitchFamily="34" charset="0"/>
            </a:endParaRPr>
          </a:p>
        </p:txBody>
      </p:sp>
      <p:pic>
        <p:nvPicPr>
          <p:cNvPr id="11" name="Picture 2" descr="SDG 4: Hochwertige Bildung">
            <a:hlinkClick r:id="rId7"/>
            <a:extLst>
              <a:ext uri="{FF2B5EF4-FFF2-40B4-BE49-F238E27FC236}">
                <a16:creationId xmlns:a16="http://schemas.microsoft.com/office/drawing/2014/main" id="{43862912-8F5F-4914-BD07-EFDB130874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600" y="2657599"/>
            <a:ext cx="1334958" cy="13349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35625E02-F6DF-4383-A90B-DF0CBF5F0C5D}"/>
              </a:ext>
            </a:extLst>
          </p:cNvPr>
          <p:cNvSpPr txBox="1"/>
          <p:nvPr/>
        </p:nvSpPr>
        <p:spPr>
          <a:xfrm>
            <a:off x="2135559" y="5142595"/>
            <a:ext cx="8108161" cy="571247"/>
          </a:xfrm>
          <a:prstGeom prst="rect">
            <a:avLst/>
          </a:prstGeom>
          <a:noFill/>
        </p:spPr>
        <p:txBody>
          <a:bodyPr wrap="square">
            <a:spAutoFit/>
          </a:bodyPr>
          <a:lstStyle/>
          <a:p>
            <a:pPr algn="ctr">
              <a:lnSpc>
                <a:spcPct val="150000"/>
              </a:lnSpc>
            </a:pPr>
            <a:r>
              <a:rPr lang="de-DE" sz="2400" b="1" dirty="0">
                <a:latin typeface="Bahnschrift" panose="020B0502040204020203" pitchFamily="34" charset="0"/>
              </a:rPr>
              <a:t>Welche Anreiz(</a:t>
            </a:r>
            <a:r>
              <a:rPr lang="de-DE" sz="2400" b="1" dirty="0" err="1">
                <a:latin typeface="Bahnschrift" panose="020B0502040204020203" pitchFamily="34" charset="0"/>
              </a:rPr>
              <a:t>system</a:t>
            </a:r>
            <a:r>
              <a:rPr lang="de-DE" sz="2400" b="1" dirty="0">
                <a:latin typeface="Bahnschrift" panose="020B0502040204020203" pitchFamily="34" charset="0"/>
              </a:rPr>
              <a:t>)e gibt es?</a:t>
            </a:r>
            <a:endParaRPr lang="de-DE" sz="2400" dirty="0">
              <a:latin typeface="Bahnschrift" panose="020B0502040204020203" pitchFamily="34" charset="0"/>
            </a:endParaRPr>
          </a:p>
        </p:txBody>
      </p:sp>
      <p:pic>
        <p:nvPicPr>
          <p:cNvPr id="15" name="Grafik 14">
            <a:extLst>
              <a:ext uri="{FF2B5EF4-FFF2-40B4-BE49-F238E27FC236}">
                <a16:creationId xmlns:a16="http://schemas.microsoft.com/office/drawing/2014/main" id="{E3312CAC-0C7E-4D24-AE74-32D484B0CBBD}"/>
              </a:ext>
            </a:extLst>
          </p:cNvPr>
          <p:cNvPicPr>
            <a:picLocks noChangeAspect="1"/>
          </p:cNvPicPr>
          <p:nvPr/>
        </p:nvPicPr>
        <p:blipFill>
          <a:blip r:embed="rId9"/>
          <a:stretch>
            <a:fillRect/>
          </a:stretch>
        </p:blipFill>
        <p:spPr>
          <a:xfrm rot="19486914">
            <a:off x="9701304" y="5535014"/>
            <a:ext cx="424705" cy="650612"/>
          </a:xfrm>
          <a:prstGeom prst="rect">
            <a:avLst/>
          </a:prstGeom>
        </p:spPr>
      </p:pic>
      <p:pic>
        <p:nvPicPr>
          <p:cNvPr id="17" name="Grafik 16">
            <a:hlinkClick r:id="rId10" action="ppaction://hlinksldjump"/>
            <a:extLst>
              <a:ext uri="{FF2B5EF4-FFF2-40B4-BE49-F238E27FC236}">
                <a16:creationId xmlns:a16="http://schemas.microsoft.com/office/drawing/2014/main" id="{D8FA54A4-1420-42E4-AE69-D65DB4FA29F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8548421" y="4902865"/>
            <a:ext cx="1695299" cy="1686345"/>
          </a:xfrm>
          <a:prstGeom prst="rect">
            <a:avLst/>
          </a:prstGeom>
        </p:spPr>
      </p:pic>
    </p:spTree>
    <p:extLst>
      <p:ext uri="{BB962C8B-B14F-4D97-AF65-F5344CB8AC3E}">
        <p14:creationId xmlns:p14="http://schemas.microsoft.com/office/powerpoint/2010/main" val="53941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OER Policy </a:t>
            </a:r>
            <a:r>
              <a:rPr lang="de-DE" dirty="0">
                <a:latin typeface="Bahnschrift" panose="020B0502040204020203" pitchFamily="34" charset="0"/>
                <a:cs typeface="Segoe UI Semibold" panose="020B0702040204020203" pitchFamily="34" charset="0"/>
              </a:rPr>
              <a:t>| Warum?</a:t>
            </a:r>
          </a:p>
        </p:txBody>
      </p:sp>
      <p:sp>
        <p:nvSpPr>
          <p:cNvPr id="3" name="Inhaltsplatzhalter 2">
            <a:extLst>
              <a:ext uri="{FF2B5EF4-FFF2-40B4-BE49-F238E27FC236}">
                <a16:creationId xmlns:a16="http://schemas.microsoft.com/office/drawing/2014/main" id="{A6A238A0-B3CB-4EF3-83C4-1F85C43565CB}"/>
              </a:ext>
            </a:extLst>
          </p:cNvPr>
          <p:cNvSpPr>
            <a:spLocks noGrp="1"/>
          </p:cNvSpPr>
          <p:nvPr>
            <p:ph idx="1"/>
          </p:nvPr>
        </p:nvSpPr>
        <p:spPr>
          <a:xfrm>
            <a:off x="300037" y="2060848"/>
            <a:ext cx="11591925" cy="4032448"/>
          </a:xfrm>
        </p:spPr>
        <p:txBody>
          <a:bodyPr anchor="ctr" anchorCtr="0"/>
          <a:lstStyle/>
          <a:p>
            <a:pPr marL="457200" indent="-457200">
              <a:lnSpc>
                <a:spcPct val="200000"/>
              </a:lnSpc>
              <a:buFont typeface="+mj-lt"/>
              <a:buAutoNum type="arabicPeriod"/>
            </a:pPr>
            <a:r>
              <a:rPr lang="de-DE" sz="1800" b="1" dirty="0">
                <a:solidFill>
                  <a:srgbClr val="002060"/>
                </a:solidFill>
                <a:latin typeface="Bahnschrift" panose="020B0502040204020203" pitchFamily="34" charset="0"/>
                <a:cs typeface="Segoe UI" panose="020B0502040204020203" pitchFamily="34" charset="0"/>
              </a:rPr>
              <a:t>Klares Bekenntnis der Hochschule</a:t>
            </a:r>
          </a:p>
          <a:p>
            <a:pPr marL="639762" lvl="1" indent="-457200">
              <a:lnSpc>
                <a:spcPct val="100000"/>
              </a:lnSpc>
            </a:pPr>
            <a:r>
              <a:rPr lang="de-DE" sz="1600" dirty="0">
                <a:latin typeface="+mj-lt"/>
                <a:cs typeface="Segoe UI" panose="020B0502040204020203" pitchFamily="34" charset="0"/>
              </a:rPr>
              <a:t>Kultur der Offenheit und des Teilens sichtbar etablieren</a:t>
            </a:r>
          </a:p>
          <a:p>
            <a:pPr marL="639762" lvl="1" indent="-457200">
              <a:lnSpc>
                <a:spcPct val="100000"/>
              </a:lnSpc>
            </a:pPr>
            <a:r>
              <a:rPr lang="de-DE" sz="1600" dirty="0">
                <a:latin typeface="+mj-lt"/>
                <a:cs typeface="Segoe UI" panose="020B0502040204020203" pitchFamily="34" charset="0"/>
              </a:rPr>
              <a:t>Kohärenz zur Digitalisierungsstrategie und anderen Open Policies</a:t>
            </a:r>
          </a:p>
          <a:p>
            <a:pPr marL="639762" lvl="1" indent="-457200">
              <a:lnSpc>
                <a:spcPct val="100000"/>
              </a:lnSpc>
            </a:pPr>
            <a:r>
              <a:rPr lang="de-DE" sz="1600" dirty="0">
                <a:latin typeface="+mj-lt"/>
                <a:cs typeface="Segoe UI" panose="020B0502040204020203" pitchFamily="34" charset="0"/>
              </a:rPr>
              <a:t>Fördermittelgeber erwarten zunehmend die Nutzung und Produktion von OER an Hochschulen</a:t>
            </a:r>
          </a:p>
          <a:p>
            <a:pPr marL="639762" lvl="1" indent="-457200">
              <a:lnSpc>
                <a:spcPct val="100000"/>
              </a:lnSpc>
              <a:buFont typeface="Cambria" panose="02040503050406030204" pitchFamily="18" charset="0"/>
              <a:buChar char="↷"/>
            </a:pPr>
            <a:r>
              <a:rPr lang="de-DE" sz="1600" dirty="0">
                <a:latin typeface="+mj-lt"/>
                <a:cs typeface="Segoe UI" panose="020B0502040204020203" pitchFamily="34" charset="0"/>
              </a:rPr>
              <a:t>Verbindlichkeit, Orientierung und Klarheit für alle Uni-Mitglieder</a:t>
            </a:r>
            <a:endParaRPr lang="de-DE" sz="1600" dirty="0">
              <a:highlight>
                <a:srgbClr val="FFFF00"/>
              </a:highlight>
              <a:latin typeface="+mj-lt"/>
              <a:cs typeface="Segoe UI" panose="020B0502040204020203" pitchFamily="34" charset="0"/>
            </a:endParaRPr>
          </a:p>
          <a:p>
            <a:pPr marL="457200" indent="-457200">
              <a:lnSpc>
                <a:spcPct val="200000"/>
              </a:lnSpc>
              <a:buFont typeface="+mj-lt"/>
              <a:buAutoNum type="arabicPeriod"/>
            </a:pPr>
            <a:r>
              <a:rPr lang="de-DE" sz="1800" b="1" dirty="0">
                <a:solidFill>
                  <a:srgbClr val="002060"/>
                </a:solidFill>
                <a:latin typeface="Bahnschrift" panose="020B0502040204020203" pitchFamily="34" charset="0"/>
                <a:cs typeface="Segoe UI" panose="020B0502040204020203" pitchFamily="34" charset="0"/>
              </a:rPr>
              <a:t>Unterstützungs-/Serviceleistungen transparent machen</a:t>
            </a:r>
          </a:p>
          <a:p>
            <a:pPr marL="639762" lvl="1" indent="-457200">
              <a:lnSpc>
                <a:spcPct val="100000"/>
              </a:lnSpc>
            </a:pPr>
            <a:r>
              <a:rPr lang="de-DE" sz="1600" dirty="0">
                <a:latin typeface="+mj-lt"/>
                <a:cs typeface="Segoe UI" panose="020B0502040204020203" pitchFamily="34" charset="0"/>
              </a:rPr>
              <a:t>Lockerung der eingeschränkten Nutzungs- und Verwertungsrechte für Mitglieder der Universität (§ 43 UrhG)</a:t>
            </a:r>
          </a:p>
          <a:p>
            <a:pPr marL="639762" lvl="1" indent="-457200">
              <a:lnSpc>
                <a:spcPct val="100000"/>
              </a:lnSpc>
            </a:pPr>
            <a:r>
              <a:rPr lang="de-DE" sz="1600" dirty="0">
                <a:latin typeface="+mj-lt"/>
                <a:cs typeface="Segoe UI" panose="020B0502040204020203" pitchFamily="34" charset="0"/>
              </a:rPr>
              <a:t>bessere Unterstützung bei Förderanträgen mit OER als Schwerpunkt oder Voraussetzung</a:t>
            </a:r>
            <a:endParaRPr lang="de-DE" sz="1600" b="1" dirty="0">
              <a:latin typeface="+mj-lt"/>
              <a:cs typeface="Segoe UI" panose="020B0502040204020203" pitchFamily="34" charset="0"/>
            </a:endParaRPr>
          </a:p>
          <a:p>
            <a:pPr marL="457200" indent="-457200">
              <a:lnSpc>
                <a:spcPct val="200000"/>
              </a:lnSpc>
              <a:buFont typeface="+mj-lt"/>
              <a:buAutoNum type="arabicPeriod"/>
            </a:pPr>
            <a:r>
              <a:rPr lang="de-DE" sz="1800" b="1" dirty="0">
                <a:solidFill>
                  <a:srgbClr val="002060"/>
                </a:solidFill>
                <a:latin typeface="Bahnschrift" panose="020B0502040204020203" pitchFamily="34" charset="0"/>
                <a:cs typeface="Segoe UI" panose="020B0502040204020203" pitchFamily="34" charset="0"/>
              </a:rPr>
              <a:t>Potenzial des Entwicklungsprozesses nutzen</a:t>
            </a:r>
          </a:p>
          <a:p>
            <a:pPr marL="639762" lvl="1" indent="-457200">
              <a:lnSpc>
                <a:spcPct val="100000"/>
              </a:lnSpc>
            </a:pPr>
            <a:r>
              <a:rPr lang="de-DE" sz="1600" dirty="0">
                <a:latin typeface="+mj-lt"/>
                <a:cs typeface="Segoe UI" panose="020B0502040204020203" pitchFamily="34" charset="0"/>
              </a:rPr>
              <a:t>Ein partizipativer Entwicklungsprozess sowie eine begleitende Kommunikationsstrategie bergen bereits das Potenzial Sichtbarkeit und Awareness für das Thema zu schaffen</a:t>
            </a:r>
          </a:p>
          <a:p>
            <a:pPr marL="639762" lvl="1" indent="-457200">
              <a:lnSpc>
                <a:spcPct val="100000"/>
              </a:lnSpc>
            </a:pPr>
            <a:r>
              <a:rPr lang="de-DE" sz="1600" dirty="0">
                <a:latin typeface="+mj-lt"/>
                <a:cs typeface="Segoe UI" panose="020B0502040204020203" pitchFamily="34" charset="0"/>
              </a:rPr>
              <a:t>Eine partizipativ entwickelte Policy wird u.U. eher getragen als eine „Top-Down-Policy“,</a:t>
            </a:r>
            <a:br>
              <a:rPr lang="de-DE" sz="1600" dirty="0">
                <a:latin typeface="+mj-lt"/>
                <a:cs typeface="Segoe UI" panose="020B0502040204020203" pitchFamily="34" charset="0"/>
              </a:rPr>
            </a:br>
            <a:r>
              <a:rPr lang="de-DE" sz="1600" dirty="0">
                <a:latin typeface="+mj-lt"/>
                <a:cs typeface="Segoe UI" panose="020B0502040204020203" pitchFamily="34" charset="0"/>
              </a:rPr>
              <a:t>regt aber auf </a:t>
            </a:r>
            <a:r>
              <a:rPr lang="de-DE" sz="1600" dirty="0">
                <a:cs typeface="Segoe UI" panose="020B0502040204020203" pitchFamily="34" charset="0"/>
              </a:rPr>
              <a:t>Entscheidungsträger an der Hochschule dazu sich mit dem Thema auseinanderzusetzen</a:t>
            </a:r>
            <a:br>
              <a:rPr lang="de-DE" sz="1600" dirty="0">
                <a:cs typeface="Segoe UI" panose="020B0502040204020203" pitchFamily="34" charset="0"/>
              </a:rPr>
            </a:br>
            <a:endParaRPr lang="de-DE" sz="1600" u="sng" dirty="0">
              <a:latin typeface="+mj-lt"/>
              <a:cs typeface="Segoe UI" panose="020B0502040204020203" pitchFamily="34" charset="0"/>
            </a:endParaRPr>
          </a:p>
          <a:p>
            <a:pPr marL="0" indent="0">
              <a:lnSpc>
                <a:spcPct val="200000"/>
              </a:lnSpc>
              <a:buNone/>
            </a:pPr>
            <a:endParaRPr lang="de-DE" sz="1600" b="1" dirty="0">
              <a:solidFill>
                <a:srgbClr val="002060"/>
              </a:solidFill>
              <a:latin typeface="Bahnschrift" panose="020B0502040204020203" pitchFamily="34" charset="0"/>
              <a:cs typeface="Segoe UI" panose="020B0502040204020203" pitchFamily="34" charset="0"/>
            </a:endParaRP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13</a:t>
            </a:fld>
            <a:endParaRPr lang="de-DE"/>
          </a:p>
        </p:txBody>
      </p:sp>
    </p:spTree>
    <p:extLst>
      <p:ext uri="{BB962C8B-B14F-4D97-AF65-F5344CB8AC3E}">
        <p14:creationId xmlns:p14="http://schemas.microsoft.com/office/powerpoint/2010/main" val="89612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ED381C3-EE75-4A42-B3DD-D439D52938D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18" name="Rechteck 17">
            <a:extLst>
              <a:ext uri="{FF2B5EF4-FFF2-40B4-BE49-F238E27FC236}">
                <a16:creationId xmlns:a16="http://schemas.microsoft.com/office/drawing/2014/main" id="{9D21D316-9971-4B80-954B-19B504CE28A0}"/>
              </a:ext>
            </a:extLst>
          </p:cNvPr>
          <p:cNvSpPr/>
          <p:nvPr/>
        </p:nvSpPr>
        <p:spPr>
          <a:xfrm>
            <a:off x="381410" y="2564903"/>
            <a:ext cx="1785173" cy="25368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ußzeilenplatzhalter 2">
            <a:extLst>
              <a:ext uri="{FF2B5EF4-FFF2-40B4-BE49-F238E27FC236}">
                <a16:creationId xmlns:a16="http://schemas.microsoft.com/office/drawing/2014/main" id="{3004C890-FA4E-4F72-BDB8-7A521275B89B}"/>
              </a:ext>
            </a:extLst>
          </p:cNvPr>
          <p:cNvSpPr>
            <a:spLocks noGrp="1"/>
          </p:cNvSpPr>
          <p:nvPr>
            <p:ph type="ftr" sz="quarter" idx="11"/>
          </p:nvPr>
        </p:nvSpPr>
        <p:spPr/>
        <p:txBody>
          <a:bodyPr/>
          <a:lstStyle/>
          <a:p>
            <a:r>
              <a:rPr lang="de-DE"/>
              <a:t>Roadmap zur OER Policy an der Uni Bielefeld | Frank Homp (ZLL)</a:t>
            </a:r>
          </a:p>
        </p:txBody>
      </p:sp>
      <p:sp>
        <p:nvSpPr>
          <p:cNvPr id="4" name="Foliennummernplatzhalter 3">
            <a:extLst>
              <a:ext uri="{FF2B5EF4-FFF2-40B4-BE49-F238E27FC236}">
                <a16:creationId xmlns:a16="http://schemas.microsoft.com/office/drawing/2014/main" id="{90F356AF-0DF3-4120-898C-70FA1367586F}"/>
              </a:ext>
            </a:extLst>
          </p:cNvPr>
          <p:cNvSpPr>
            <a:spLocks noGrp="1"/>
          </p:cNvSpPr>
          <p:nvPr>
            <p:ph type="sldNum" sz="quarter" idx="12"/>
          </p:nvPr>
        </p:nvSpPr>
        <p:spPr/>
        <p:txBody>
          <a:bodyPr/>
          <a:lstStyle/>
          <a:p>
            <a:fld id="{968FC3C1-8B2E-4CF4-97FE-57A4E19AC873}" type="slidenum">
              <a:rPr lang="de-DE" smtClean="0"/>
              <a:t>14</a:t>
            </a:fld>
            <a:endParaRPr lang="de-DE"/>
          </a:p>
        </p:txBody>
      </p:sp>
      <p:sp>
        <p:nvSpPr>
          <p:cNvPr id="6" name="Rechteck 5">
            <a:extLst>
              <a:ext uri="{FF2B5EF4-FFF2-40B4-BE49-F238E27FC236}">
                <a16:creationId xmlns:a16="http://schemas.microsoft.com/office/drawing/2014/main" id="{1C892799-0E35-4A9D-866E-4571DE7C5461}"/>
              </a:ext>
            </a:extLst>
          </p:cNvPr>
          <p:cNvSpPr/>
          <p:nvPr/>
        </p:nvSpPr>
        <p:spPr>
          <a:xfrm>
            <a:off x="7282742" y="2479069"/>
            <a:ext cx="1953491" cy="2720294"/>
          </a:xfrm>
          <a:prstGeom prst="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Objekt 7">
            <a:extLst>
              <a:ext uri="{FF2B5EF4-FFF2-40B4-BE49-F238E27FC236}">
                <a16:creationId xmlns:a16="http://schemas.microsoft.com/office/drawing/2014/main" id="{D889D1D0-8B17-40EF-9E6E-738F90F1FE58}"/>
              </a:ext>
            </a:extLst>
          </p:cNvPr>
          <p:cNvGraphicFramePr>
            <a:graphicFrameLocks noChangeAspect="1"/>
          </p:cNvGraphicFramePr>
          <p:nvPr>
            <p:extLst>
              <p:ext uri="{D42A27DB-BD31-4B8C-83A1-F6EECF244321}">
                <p14:modId xmlns:p14="http://schemas.microsoft.com/office/powerpoint/2010/main" val="3735554742"/>
              </p:ext>
            </p:extLst>
          </p:nvPr>
        </p:nvGraphicFramePr>
        <p:xfrm>
          <a:off x="359326" y="2567279"/>
          <a:ext cx="1792799" cy="2536825"/>
        </p:xfrm>
        <a:graphic>
          <a:graphicData uri="http://schemas.openxmlformats.org/presentationml/2006/ole">
            <mc:AlternateContent xmlns:mc="http://schemas.openxmlformats.org/markup-compatibility/2006">
              <mc:Choice xmlns:v="urn:schemas-microsoft-com:vml" Requires="v">
                <p:oleObj spid="_x0000_s1164" name="Acrobat Document" r:id="rId6" imgW="5667162" imgH="8020050" progId="Acrobat.Document.DC">
                  <p:embed/>
                </p:oleObj>
              </mc:Choice>
              <mc:Fallback>
                <p:oleObj name="Acrobat Document" r:id="rId6" imgW="5667162" imgH="8020050" progId="Acrobat.Document.DC">
                  <p:embed/>
                  <p:pic>
                    <p:nvPicPr>
                      <p:cNvPr id="6" name="Objekt 5">
                        <a:extLst>
                          <a:ext uri="{FF2B5EF4-FFF2-40B4-BE49-F238E27FC236}">
                            <a16:creationId xmlns:a16="http://schemas.microsoft.com/office/drawing/2014/main" id="{31A74524-0550-4471-BE74-EE21ABB7BCE9}"/>
                          </a:ext>
                        </a:extLst>
                      </p:cNvPr>
                      <p:cNvPicPr/>
                      <p:nvPr/>
                    </p:nvPicPr>
                    <p:blipFill>
                      <a:blip r:embed="rId7"/>
                      <a:stretch>
                        <a:fillRect/>
                      </a:stretch>
                    </p:blipFill>
                    <p:spPr>
                      <a:xfrm>
                        <a:off x="359326" y="2567279"/>
                        <a:ext cx="1792799" cy="2536825"/>
                      </a:xfrm>
                      <a:prstGeom prst="rect">
                        <a:avLst/>
                      </a:prstGeom>
                      <a:solidFill>
                        <a:schemeClr val="bg1"/>
                      </a:solidFill>
                    </p:spPr>
                  </p:pic>
                </p:oleObj>
              </mc:Fallback>
            </mc:AlternateContent>
          </a:graphicData>
        </a:graphic>
      </p:graphicFrame>
      <p:sp>
        <p:nvSpPr>
          <p:cNvPr id="9" name="Textfeld 8">
            <a:extLst>
              <a:ext uri="{FF2B5EF4-FFF2-40B4-BE49-F238E27FC236}">
                <a16:creationId xmlns:a16="http://schemas.microsoft.com/office/drawing/2014/main" id="{C5A1B099-45A4-4CF8-B1BA-9B337E16AF04}"/>
              </a:ext>
            </a:extLst>
          </p:cNvPr>
          <p:cNvSpPr txBox="1"/>
          <p:nvPr/>
        </p:nvSpPr>
        <p:spPr>
          <a:xfrm>
            <a:off x="359326" y="5204961"/>
            <a:ext cx="1792799" cy="430887"/>
          </a:xfrm>
          <a:prstGeom prst="rect">
            <a:avLst/>
          </a:prstGeom>
          <a:noFill/>
        </p:spPr>
        <p:txBody>
          <a:bodyPr wrap="square" rtlCol="0">
            <a:spAutoFit/>
          </a:bodyPr>
          <a:lstStyle/>
          <a:p>
            <a:r>
              <a:rPr lang="de-DE" sz="1100" dirty="0">
                <a:hlinkClick r:id="rId8">
                  <a:extLst>
                    <a:ext uri="{A12FA001-AC4F-418D-AE19-62706E023703}">
                      <ahyp:hlinkClr xmlns:ahyp="http://schemas.microsoft.com/office/drawing/2018/hyperlinkcolor" val="tx"/>
                    </a:ext>
                  </a:extLst>
                </a:hlinkClick>
              </a:rPr>
              <a:t>„Senatsbeschluss HRK zu OER“ </a:t>
            </a:r>
            <a:r>
              <a:rPr lang="de-DE" sz="1100" dirty="0"/>
              <a:t>(2016)</a:t>
            </a:r>
          </a:p>
        </p:txBody>
      </p:sp>
      <p:sp>
        <p:nvSpPr>
          <p:cNvPr id="10" name="Textfeld 9">
            <a:extLst>
              <a:ext uri="{FF2B5EF4-FFF2-40B4-BE49-F238E27FC236}">
                <a16:creationId xmlns:a16="http://schemas.microsoft.com/office/drawing/2014/main" id="{84DA0A8F-040F-4D5A-90AC-11155CA36326}"/>
              </a:ext>
            </a:extLst>
          </p:cNvPr>
          <p:cNvSpPr txBox="1"/>
          <p:nvPr/>
        </p:nvSpPr>
        <p:spPr>
          <a:xfrm>
            <a:off x="9668461" y="5199363"/>
            <a:ext cx="1853182" cy="600164"/>
          </a:xfrm>
          <a:prstGeom prst="rect">
            <a:avLst/>
          </a:prstGeom>
          <a:noFill/>
        </p:spPr>
        <p:txBody>
          <a:bodyPr wrap="square" rtlCol="0">
            <a:spAutoFit/>
          </a:bodyPr>
          <a:lstStyle/>
          <a:p>
            <a:r>
              <a:rPr lang="de-DE" sz="1100" dirty="0"/>
              <a:t>Hochschulvereinbarung Digitalisierung der Uni Bielefeld (2022)</a:t>
            </a:r>
          </a:p>
        </p:txBody>
      </p:sp>
      <p:pic>
        <p:nvPicPr>
          <p:cNvPr id="11" name="Grafik 10">
            <a:extLst>
              <a:ext uri="{FF2B5EF4-FFF2-40B4-BE49-F238E27FC236}">
                <a16:creationId xmlns:a16="http://schemas.microsoft.com/office/drawing/2014/main" id="{45EF22BD-2411-497A-BCB3-346AEA2578D8}"/>
              </a:ext>
            </a:extLst>
          </p:cNvPr>
          <p:cNvPicPr>
            <a:picLocks noChangeAspect="1"/>
          </p:cNvPicPr>
          <p:nvPr/>
        </p:nvPicPr>
        <p:blipFill>
          <a:blip r:embed="rId9"/>
          <a:stretch>
            <a:fillRect/>
          </a:stretch>
        </p:blipFill>
        <p:spPr>
          <a:xfrm>
            <a:off x="7367948" y="2567279"/>
            <a:ext cx="1794195" cy="2536825"/>
          </a:xfrm>
          <a:prstGeom prst="rect">
            <a:avLst/>
          </a:prstGeom>
          <a:effectLst>
            <a:outerShdw blurRad="50800" dist="38100" dir="2700000" algn="tl" rotWithShape="0">
              <a:prstClr val="black">
                <a:alpha val="40000"/>
              </a:prstClr>
            </a:outerShdw>
          </a:effectLst>
        </p:spPr>
      </p:pic>
      <p:sp>
        <p:nvSpPr>
          <p:cNvPr id="12" name="Textfeld 11">
            <a:extLst>
              <a:ext uri="{FF2B5EF4-FFF2-40B4-BE49-F238E27FC236}">
                <a16:creationId xmlns:a16="http://schemas.microsoft.com/office/drawing/2014/main" id="{06153FC7-4595-4F31-8935-3AEE43E62195}"/>
              </a:ext>
            </a:extLst>
          </p:cNvPr>
          <p:cNvSpPr txBox="1"/>
          <p:nvPr/>
        </p:nvSpPr>
        <p:spPr>
          <a:xfrm>
            <a:off x="7365767" y="5204960"/>
            <a:ext cx="1792799" cy="430887"/>
          </a:xfrm>
          <a:prstGeom prst="rect">
            <a:avLst/>
          </a:prstGeom>
          <a:noFill/>
        </p:spPr>
        <p:txBody>
          <a:bodyPr wrap="square" rtlCol="0">
            <a:spAutoFit/>
          </a:bodyPr>
          <a:lstStyle/>
          <a:p>
            <a:r>
              <a:rPr lang="de-DE" sz="1100" dirty="0">
                <a:hlinkClick r:id="rId10">
                  <a:extLst>
                    <a:ext uri="{A12FA001-AC4F-418D-AE19-62706E023703}">
                      <ahyp:hlinkClr xmlns:ahyp="http://schemas.microsoft.com/office/drawing/2018/hyperlinkcolor" val="tx"/>
                    </a:ext>
                  </a:extLst>
                </a:hlinkClick>
              </a:rPr>
              <a:t>„Strategiepapier OER des BMBF“ </a:t>
            </a:r>
            <a:r>
              <a:rPr lang="de-DE" sz="1100" dirty="0"/>
              <a:t>(2022)</a:t>
            </a:r>
          </a:p>
        </p:txBody>
      </p:sp>
      <p:pic>
        <p:nvPicPr>
          <p:cNvPr id="13" name="Grafik 12">
            <a:extLst>
              <a:ext uri="{FF2B5EF4-FFF2-40B4-BE49-F238E27FC236}">
                <a16:creationId xmlns:a16="http://schemas.microsoft.com/office/drawing/2014/main" id="{4343E617-6DD8-4071-8A2E-57BA38EB0272}"/>
              </a:ext>
            </a:extLst>
          </p:cNvPr>
          <p:cNvPicPr>
            <a:picLocks noChangeAspect="1"/>
          </p:cNvPicPr>
          <p:nvPr/>
        </p:nvPicPr>
        <p:blipFill>
          <a:blip r:embed="rId11"/>
          <a:stretch>
            <a:fillRect/>
          </a:stretch>
        </p:blipFill>
        <p:spPr>
          <a:xfrm>
            <a:off x="2726055" y="2564904"/>
            <a:ext cx="1785173" cy="2536825"/>
          </a:xfrm>
          <a:prstGeom prst="rect">
            <a:avLst/>
          </a:prstGeom>
          <a:effectLst>
            <a:outerShdw blurRad="50800" dist="38100" dir="2700000" algn="tl" rotWithShape="0">
              <a:prstClr val="black">
                <a:alpha val="40000"/>
              </a:prstClr>
            </a:outerShdw>
            <a:softEdge rad="0"/>
          </a:effectLst>
        </p:spPr>
      </p:pic>
      <p:sp>
        <p:nvSpPr>
          <p:cNvPr id="14" name="Textfeld 13">
            <a:extLst>
              <a:ext uri="{FF2B5EF4-FFF2-40B4-BE49-F238E27FC236}">
                <a16:creationId xmlns:a16="http://schemas.microsoft.com/office/drawing/2014/main" id="{A1813D3F-4E52-44D2-BF6A-C54DA4A32409}"/>
              </a:ext>
            </a:extLst>
          </p:cNvPr>
          <p:cNvSpPr txBox="1"/>
          <p:nvPr/>
        </p:nvSpPr>
        <p:spPr>
          <a:xfrm>
            <a:off x="2726055" y="5215861"/>
            <a:ext cx="1777944" cy="415498"/>
          </a:xfrm>
          <a:prstGeom prst="rect">
            <a:avLst/>
          </a:prstGeom>
          <a:noFill/>
        </p:spPr>
        <p:txBody>
          <a:bodyPr wrap="square" rtlCol="0">
            <a:spAutoFit/>
          </a:bodyPr>
          <a:lstStyle/>
          <a:p>
            <a:r>
              <a:rPr lang="de-DE" sz="1050" dirty="0">
                <a:hlinkClick r:id="rId12">
                  <a:extLst>
                    <a:ext uri="{A12FA001-AC4F-418D-AE19-62706E023703}">
                      <ahyp:hlinkClr xmlns:ahyp="http://schemas.microsoft.com/office/drawing/2018/hyperlinkcolor" val="tx"/>
                    </a:ext>
                  </a:extLst>
                </a:hlinkClick>
              </a:rPr>
              <a:t>„Bildungsagenda 2030“ </a:t>
            </a:r>
            <a:r>
              <a:rPr lang="de-DE" sz="1050" dirty="0"/>
              <a:t>(2017)</a:t>
            </a:r>
          </a:p>
        </p:txBody>
      </p:sp>
      <p:pic>
        <p:nvPicPr>
          <p:cNvPr id="15" name="Grafik 14">
            <a:extLst>
              <a:ext uri="{FF2B5EF4-FFF2-40B4-BE49-F238E27FC236}">
                <a16:creationId xmlns:a16="http://schemas.microsoft.com/office/drawing/2014/main" id="{91DB37DC-0700-4E71-B8EE-C8B27CE5EA87}"/>
              </a:ext>
            </a:extLst>
          </p:cNvPr>
          <p:cNvPicPr>
            <a:picLocks noChangeAspect="1"/>
          </p:cNvPicPr>
          <p:nvPr/>
        </p:nvPicPr>
        <p:blipFill>
          <a:blip r:embed="rId13"/>
          <a:stretch>
            <a:fillRect/>
          </a:stretch>
        </p:blipFill>
        <p:spPr>
          <a:xfrm>
            <a:off x="5070700" y="2564904"/>
            <a:ext cx="1730547" cy="2536825"/>
          </a:xfrm>
          <a:prstGeom prst="rect">
            <a:avLst/>
          </a:prstGeom>
          <a:effectLst>
            <a:outerShdw blurRad="50800" dist="38100" dir="2700000" algn="tl" rotWithShape="0">
              <a:prstClr val="black">
                <a:alpha val="40000"/>
              </a:prstClr>
            </a:outerShdw>
          </a:effectLst>
        </p:spPr>
      </p:pic>
      <p:sp>
        <p:nvSpPr>
          <p:cNvPr id="16" name="Textfeld 15">
            <a:extLst>
              <a:ext uri="{FF2B5EF4-FFF2-40B4-BE49-F238E27FC236}">
                <a16:creationId xmlns:a16="http://schemas.microsoft.com/office/drawing/2014/main" id="{59B773BD-7F3A-4257-8A18-2DEBBD0D56CC}"/>
              </a:ext>
            </a:extLst>
          </p:cNvPr>
          <p:cNvSpPr txBox="1"/>
          <p:nvPr/>
        </p:nvSpPr>
        <p:spPr>
          <a:xfrm>
            <a:off x="5013893" y="5204961"/>
            <a:ext cx="1792799" cy="577081"/>
          </a:xfrm>
          <a:prstGeom prst="rect">
            <a:avLst/>
          </a:prstGeom>
          <a:noFill/>
        </p:spPr>
        <p:txBody>
          <a:bodyPr wrap="square" rtlCol="0">
            <a:spAutoFit/>
          </a:bodyPr>
          <a:lstStyle/>
          <a:p>
            <a:r>
              <a:rPr lang="de-DE" sz="1050" dirty="0">
                <a:hlinkClick r:id="rId14">
                  <a:extLst>
                    <a:ext uri="{A12FA001-AC4F-418D-AE19-62706E023703}">
                      <ahyp:hlinkClr xmlns:ahyp="http://schemas.microsoft.com/office/drawing/2018/hyperlinkcolor" val="tx"/>
                    </a:ext>
                  </a:extLst>
                </a:hlinkClick>
              </a:rPr>
              <a:t>„Empfehlungen zur Digitalisierung des Wissenschaftsrats</a:t>
            </a:r>
            <a:r>
              <a:rPr lang="de-DE" sz="1050" dirty="0"/>
              <a:t>“ (2022)</a:t>
            </a:r>
          </a:p>
        </p:txBody>
      </p:sp>
      <p:sp>
        <p:nvSpPr>
          <p:cNvPr id="20" name="Titel 1">
            <a:extLst>
              <a:ext uri="{FF2B5EF4-FFF2-40B4-BE49-F238E27FC236}">
                <a16:creationId xmlns:a16="http://schemas.microsoft.com/office/drawing/2014/main" id="{485A26D6-F093-4168-B043-78A1AF89613C}"/>
              </a:ext>
            </a:extLst>
          </p:cNvPr>
          <p:cNvSpPr txBox="1">
            <a:spLocks/>
          </p:cNvSpPr>
          <p:nvPr/>
        </p:nvSpPr>
        <p:spPr>
          <a:xfrm>
            <a:off x="300037" y="939901"/>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Policy </a:t>
            </a:r>
            <a:r>
              <a:rPr lang="de-DE" dirty="0">
                <a:latin typeface="Bahnschrift" panose="020B0502040204020203" pitchFamily="34" charset="0"/>
                <a:cs typeface="Segoe UI Semibold" panose="020B0702040204020203" pitchFamily="34" charset="0"/>
              </a:rPr>
              <a:t>| Warum jetzt?</a:t>
            </a:r>
          </a:p>
        </p:txBody>
      </p:sp>
      <p:sp>
        <p:nvSpPr>
          <p:cNvPr id="2" name="Rechteck 1">
            <a:extLst>
              <a:ext uri="{FF2B5EF4-FFF2-40B4-BE49-F238E27FC236}">
                <a16:creationId xmlns:a16="http://schemas.microsoft.com/office/drawing/2014/main" id="{013CE51B-67A0-4DB8-BCBD-155674676C30}"/>
              </a:ext>
            </a:extLst>
          </p:cNvPr>
          <p:cNvSpPr/>
          <p:nvPr/>
        </p:nvSpPr>
        <p:spPr>
          <a:xfrm>
            <a:off x="9781400" y="2564903"/>
            <a:ext cx="1853182" cy="25368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4340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2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3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P spid="9" grpId="0"/>
      <p:bldP spid="10" grpId="0"/>
      <p:bldP spid="12" grpId="0"/>
      <p:bldP spid="1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Grafik 26">
            <a:extLst>
              <a:ext uri="{FF2B5EF4-FFF2-40B4-BE49-F238E27FC236}">
                <a16:creationId xmlns:a16="http://schemas.microsoft.com/office/drawing/2014/main" id="{3BE834C6-AAF1-4AE4-BC2E-CA132DB17598}"/>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3" name="Fußzeilenplatzhalter 2">
            <a:extLst>
              <a:ext uri="{FF2B5EF4-FFF2-40B4-BE49-F238E27FC236}">
                <a16:creationId xmlns:a16="http://schemas.microsoft.com/office/drawing/2014/main" id="{91F2BF62-A076-4D50-BE67-2E1C265BCAFE}"/>
              </a:ext>
            </a:extLst>
          </p:cNvPr>
          <p:cNvSpPr>
            <a:spLocks noGrp="1"/>
          </p:cNvSpPr>
          <p:nvPr>
            <p:ph type="ftr" sz="quarter" idx="11"/>
          </p:nvPr>
        </p:nvSpPr>
        <p:spPr>
          <a:xfrm>
            <a:off x="300038" y="6471135"/>
            <a:ext cx="10308468" cy="204998"/>
          </a:xfrm>
        </p:spPr>
        <p:txBody>
          <a:bodyPr/>
          <a:lstStyle/>
          <a:p>
            <a:r>
              <a:rPr lang="de-DE" dirty="0"/>
              <a:t>Roadmap zur OER Policy an der Uni Bielefeld | Frank Homp (ZLL)</a:t>
            </a:r>
          </a:p>
        </p:txBody>
      </p:sp>
      <p:sp>
        <p:nvSpPr>
          <p:cNvPr id="4" name="Foliennummernplatzhalter 3">
            <a:extLst>
              <a:ext uri="{FF2B5EF4-FFF2-40B4-BE49-F238E27FC236}">
                <a16:creationId xmlns:a16="http://schemas.microsoft.com/office/drawing/2014/main" id="{F136B99D-E698-4BAB-A3F2-26F8A5D989E5}"/>
              </a:ext>
            </a:extLst>
          </p:cNvPr>
          <p:cNvSpPr>
            <a:spLocks noGrp="1"/>
          </p:cNvSpPr>
          <p:nvPr>
            <p:ph type="sldNum" sz="quarter" idx="12"/>
          </p:nvPr>
        </p:nvSpPr>
        <p:spPr/>
        <p:txBody>
          <a:bodyPr/>
          <a:lstStyle/>
          <a:p>
            <a:fld id="{968FC3C1-8B2E-4CF4-97FE-57A4E19AC873}" type="slidenum">
              <a:rPr lang="de-DE" smtClean="0"/>
              <a:t>15</a:t>
            </a:fld>
            <a:endParaRPr lang="de-DE"/>
          </a:p>
        </p:txBody>
      </p:sp>
      <p:sp>
        <p:nvSpPr>
          <p:cNvPr id="14" name="Titel 2">
            <a:extLst>
              <a:ext uri="{FF2B5EF4-FFF2-40B4-BE49-F238E27FC236}">
                <a16:creationId xmlns:a16="http://schemas.microsoft.com/office/drawing/2014/main" id="{B4E7E208-C077-4279-BE0C-B97B332596E0}"/>
              </a:ext>
            </a:extLst>
          </p:cNvPr>
          <p:cNvSpPr>
            <a:spLocks noGrp="1"/>
          </p:cNvSpPr>
          <p:nvPr>
            <p:ph type="title"/>
          </p:nvPr>
        </p:nvSpPr>
        <p:spPr>
          <a:xfrm>
            <a:off x="301034" y="946009"/>
            <a:ext cx="6234497" cy="624000"/>
          </a:xfrm>
        </p:spPr>
        <p:txBody>
          <a:bodyPr>
            <a:normAutofit/>
          </a:bodyPr>
          <a:lstStyle/>
          <a:p>
            <a:r>
              <a:rPr lang="de-DE" dirty="0">
                <a:solidFill>
                  <a:srgbClr val="002060"/>
                </a:solidFill>
                <a:latin typeface="Bahnschrift" panose="020B0502040204020203" pitchFamily="34" charset="0"/>
                <a:cs typeface="Segoe UI Semibold" panose="020B0702040204020203" pitchFamily="34" charset="0"/>
              </a:rPr>
              <a:t>OER Policy </a:t>
            </a:r>
            <a:r>
              <a:rPr lang="de-DE" b="0" dirty="0">
                <a:latin typeface="Bahnschrift" panose="020B0502040204020203" pitchFamily="34" charset="0"/>
                <a:cs typeface="Segoe UI Semibold" panose="020B0702040204020203" pitchFamily="34" charset="0"/>
              </a:rPr>
              <a:t>| Status Quo</a:t>
            </a:r>
          </a:p>
        </p:txBody>
      </p:sp>
      <p:sp>
        <p:nvSpPr>
          <p:cNvPr id="15" name="Textplatzhalter 4">
            <a:extLst>
              <a:ext uri="{FF2B5EF4-FFF2-40B4-BE49-F238E27FC236}">
                <a16:creationId xmlns:a16="http://schemas.microsoft.com/office/drawing/2014/main" id="{CC1CAF62-4200-4300-8803-9C57DDCB3A99}"/>
              </a:ext>
            </a:extLst>
          </p:cNvPr>
          <p:cNvSpPr txBox="1">
            <a:spLocks/>
          </p:cNvSpPr>
          <p:nvPr/>
        </p:nvSpPr>
        <p:spPr>
          <a:xfrm>
            <a:off x="293551" y="1873898"/>
            <a:ext cx="4866346" cy="2797853"/>
          </a:xfrm>
          <a:prstGeom prst="rect">
            <a:avLst/>
          </a:prstGeom>
        </p:spPr>
        <p:txBody>
          <a:bodyPr/>
          <a:lstStyle>
            <a:lvl1pPr marL="0" indent="0" algn="l" defTabSz="914444" rtl="0" eaLnBrk="1" latinLnBrk="0" hangingPunct="1">
              <a:lnSpc>
                <a:spcPct val="90000"/>
              </a:lnSpc>
              <a:spcBef>
                <a:spcPts val="1000"/>
              </a:spcBef>
              <a:buFontTx/>
              <a:buNone/>
              <a:defRPr sz="2801" kern="1200">
                <a:solidFill>
                  <a:schemeClr val="tx1"/>
                </a:solidFill>
                <a:latin typeface="+mn-lt"/>
                <a:ea typeface="+mn-ea"/>
                <a:cs typeface="+mn-cs"/>
              </a:defRPr>
            </a:lvl1pPr>
            <a:lvl2pPr marL="457224" indent="0" algn="l" defTabSz="914444" rtl="0" eaLnBrk="1" latinLnBrk="0" hangingPunct="1">
              <a:lnSpc>
                <a:spcPct val="90000"/>
              </a:lnSpc>
              <a:spcBef>
                <a:spcPts val="500"/>
              </a:spcBef>
              <a:buFontTx/>
              <a:buNone/>
              <a:defRPr sz="2400" kern="1200">
                <a:solidFill>
                  <a:schemeClr val="tx1"/>
                </a:solidFill>
                <a:latin typeface="+mn-lt"/>
                <a:ea typeface="+mn-ea"/>
                <a:cs typeface="+mn-cs"/>
              </a:defRPr>
            </a:lvl2pPr>
            <a:lvl3pPr marL="914444" indent="0" algn="l" defTabSz="914444" rtl="0" eaLnBrk="1" latinLnBrk="0" hangingPunct="1">
              <a:lnSpc>
                <a:spcPct val="90000"/>
              </a:lnSpc>
              <a:spcBef>
                <a:spcPts val="500"/>
              </a:spcBef>
              <a:buFontTx/>
              <a:buNone/>
              <a:defRPr sz="2001" kern="1200">
                <a:solidFill>
                  <a:schemeClr val="tx1"/>
                </a:solidFill>
                <a:latin typeface="+mn-lt"/>
                <a:ea typeface="+mn-ea"/>
                <a:cs typeface="+mn-cs"/>
              </a:defRPr>
            </a:lvl3pPr>
            <a:lvl4pPr marL="1371666" indent="0" algn="l" defTabSz="914444" rtl="0" eaLnBrk="1" latinLnBrk="0" hangingPunct="1">
              <a:lnSpc>
                <a:spcPct val="90000"/>
              </a:lnSpc>
              <a:spcBef>
                <a:spcPts val="500"/>
              </a:spcBef>
              <a:buFontTx/>
              <a:buNone/>
              <a:defRPr sz="1800" kern="1200">
                <a:solidFill>
                  <a:schemeClr val="tx1"/>
                </a:solidFill>
                <a:latin typeface="+mn-lt"/>
                <a:ea typeface="+mn-ea"/>
                <a:cs typeface="+mn-cs"/>
              </a:defRPr>
            </a:lvl4pPr>
            <a:lvl5pPr marL="1828889" indent="0" algn="l" defTabSz="914444" rtl="0" eaLnBrk="1" latinLnBrk="0" hangingPunct="1">
              <a:lnSpc>
                <a:spcPct val="90000"/>
              </a:lnSpc>
              <a:spcBef>
                <a:spcPts val="500"/>
              </a:spcBef>
              <a:buFontTx/>
              <a:buNone/>
              <a:defRPr sz="1800" kern="1200">
                <a:solidFill>
                  <a:schemeClr val="tx1"/>
                </a:solidFill>
                <a:latin typeface="+mn-lt"/>
                <a:ea typeface="+mn-ea"/>
                <a:cs typeface="+mn-cs"/>
              </a:defRPr>
            </a:lvl5pPr>
            <a:lvl6pPr marL="2514720"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2"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65"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86"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119188"/>
            <a:r>
              <a:rPr lang="de-DE" sz="1600" dirty="0">
                <a:solidFill>
                  <a:srgbClr val="002060"/>
                </a:solidFill>
                <a:latin typeface="Segoe UI" panose="020B0502040204020203" pitchFamily="34" charset="0"/>
                <a:cs typeface="Segoe UI" panose="020B0502040204020203" pitchFamily="34" charset="0"/>
              </a:rPr>
              <a:t>Uni Düsseldorf 		| 18.11.2021</a:t>
            </a:r>
          </a:p>
          <a:p>
            <a:pPr defTabSz="1119188"/>
            <a:r>
              <a:rPr lang="de-DE" sz="1600" dirty="0">
                <a:solidFill>
                  <a:srgbClr val="002060"/>
                </a:solidFill>
                <a:latin typeface="Segoe UI" panose="020B0502040204020203" pitchFamily="34" charset="0"/>
                <a:cs typeface="Segoe UI" panose="020B0502040204020203" pitchFamily="34" charset="0"/>
              </a:rPr>
              <a:t>Uni Duisburg-Essen 		| 26.01.2022</a:t>
            </a:r>
          </a:p>
          <a:p>
            <a:pPr defTabSz="1119188"/>
            <a:r>
              <a:rPr lang="de-DE" sz="1600" dirty="0">
                <a:solidFill>
                  <a:srgbClr val="002060"/>
                </a:solidFill>
                <a:latin typeface="Segoe UI" panose="020B0502040204020203" pitchFamily="34" charset="0"/>
                <a:cs typeface="Segoe UI" panose="020B0502040204020203" pitchFamily="34" charset="0"/>
              </a:rPr>
              <a:t>FH Dortmund 		| 09.02.2022</a:t>
            </a:r>
          </a:p>
          <a:p>
            <a:pPr defTabSz="1119188"/>
            <a:r>
              <a:rPr lang="de-DE" sz="1600" dirty="0">
                <a:solidFill>
                  <a:srgbClr val="002060"/>
                </a:solidFill>
                <a:latin typeface="Segoe UI" panose="020B0502040204020203" pitchFamily="34" charset="0"/>
                <a:cs typeface="Segoe UI" panose="020B0502040204020203" pitchFamily="34" charset="0"/>
              </a:rPr>
              <a:t>FH Bielefeld 		| 30.03.2022</a:t>
            </a:r>
          </a:p>
          <a:p>
            <a:pPr defTabSz="1119188"/>
            <a:r>
              <a:rPr lang="de-DE" sz="1600" dirty="0">
                <a:solidFill>
                  <a:srgbClr val="002060"/>
                </a:solidFill>
                <a:latin typeface="Segoe UI" panose="020B0502040204020203" pitchFamily="34" charset="0"/>
                <a:cs typeface="Segoe UI" panose="020B0502040204020203" pitchFamily="34" charset="0"/>
              </a:rPr>
              <a:t>HS Niederrhein 		| 26.04.2022</a:t>
            </a:r>
          </a:p>
          <a:p>
            <a:pPr defTabSz="1119188"/>
            <a:r>
              <a:rPr lang="de-DE" sz="1600" dirty="0">
                <a:solidFill>
                  <a:srgbClr val="002060"/>
                </a:solidFill>
                <a:latin typeface="Segoe UI" panose="020B0502040204020203" pitchFamily="34" charset="0"/>
                <a:cs typeface="Segoe UI" panose="020B0502040204020203" pitchFamily="34" charset="0"/>
              </a:rPr>
              <a:t>Uni Bochum 		| 26.04.2022</a:t>
            </a:r>
          </a:p>
          <a:p>
            <a:pPr defTabSz="1119188"/>
            <a:r>
              <a:rPr lang="de-DE" sz="1600" dirty="0">
                <a:solidFill>
                  <a:srgbClr val="002060"/>
                </a:solidFill>
                <a:latin typeface="Segoe UI" panose="020B0502040204020203" pitchFamily="34" charset="0"/>
                <a:cs typeface="Segoe UI" panose="020B0502040204020203" pitchFamily="34" charset="0"/>
              </a:rPr>
              <a:t>HS Gesundheit Bochum 		| 26.06.2022</a:t>
            </a:r>
          </a:p>
          <a:p>
            <a:pPr defTabSz="1119188"/>
            <a:r>
              <a:rPr lang="de-DE" sz="1600" dirty="0">
                <a:solidFill>
                  <a:srgbClr val="002060"/>
                </a:solidFill>
                <a:latin typeface="Segoe UI" panose="020B0502040204020203" pitchFamily="34" charset="0"/>
                <a:cs typeface="Segoe UI" panose="020B0502040204020203" pitchFamily="34" charset="0"/>
              </a:rPr>
              <a:t>TH Köln			| 01.10.2022</a:t>
            </a:r>
            <a:endParaRPr lang="de-DE" sz="1600" dirty="0"/>
          </a:p>
        </p:txBody>
      </p:sp>
      <p:pic>
        <p:nvPicPr>
          <p:cNvPr id="26" name="Grafik 25">
            <a:extLst>
              <a:ext uri="{FF2B5EF4-FFF2-40B4-BE49-F238E27FC236}">
                <a16:creationId xmlns:a16="http://schemas.microsoft.com/office/drawing/2014/main" id="{4CC77287-7043-4A22-90EB-153C6DA5C4C2}"/>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210069" y="260648"/>
            <a:ext cx="1691506" cy="587340"/>
          </a:xfrm>
          <a:prstGeom prst="rect">
            <a:avLst/>
          </a:prstGeom>
        </p:spPr>
      </p:pic>
      <p:pic>
        <p:nvPicPr>
          <p:cNvPr id="5" name="Grafik 4">
            <a:hlinkClick r:id="rId5"/>
            <a:extLst>
              <a:ext uri="{FF2B5EF4-FFF2-40B4-BE49-F238E27FC236}">
                <a16:creationId xmlns:a16="http://schemas.microsoft.com/office/drawing/2014/main" id="{8C59FB60-8455-4020-A7E8-D90E6EC3DBE1}"/>
              </a:ext>
            </a:extLst>
          </p:cNvPr>
          <p:cNvPicPr>
            <a:picLocks noChangeAspect="1"/>
          </p:cNvPicPr>
          <p:nvPr/>
        </p:nvPicPr>
        <p:blipFill>
          <a:blip r:embed="rId6"/>
          <a:stretch>
            <a:fillRect/>
          </a:stretch>
        </p:blipFill>
        <p:spPr>
          <a:xfrm>
            <a:off x="5159896" y="1873899"/>
            <a:ext cx="6846560" cy="4399828"/>
          </a:xfrm>
          <a:prstGeom prst="rect">
            <a:avLst/>
          </a:prstGeom>
          <a:effectLst>
            <a:outerShdw blurRad="50800" dist="38100" dir="2700000" algn="tl" rotWithShape="0">
              <a:prstClr val="black">
                <a:alpha val="40000"/>
              </a:prstClr>
            </a:outerShdw>
          </a:effectLst>
        </p:spPr>
      </p:pic>
      <p:pic>
        <p:nvPicPr>
          <p:cNvPr id="25" name="Grafik 24">
            <a:extLst>
              <a:ext uri="{FF2B5EF4-FFF2-40B4-BE49-F238E27FC236}">
                <a16:creationId xmlns:a16="http://schemas.microsoft.com/office/drawing/2014/main" id="{BE7F1213-0082-4DB4-967B-9F7BEAB7F4E9}"/>
              </a:ext>
            </a:extLst>
          </p:cNvPr>
          <p:cNvPicPr>
            <a:picLocks noChangeAspect="1"/>
          </p:cNvPicPr>
          <p:nvPr/>
        </p:nvPicPr>
        <p:blipFill>
          <a:blip r:embed="rId7"/>
          <a:stretch>
            <a:fillRect/>
          </a:stretch>
        </p:blipFill>
        <p:spPr>
          <a:xfrm rot="19486914">
            <a:off x="9917141" y="5683898"/>
            <a:ext cx="424705" cy="650612"/>
          </a:xfrm>
          <a:prstGeom prst="rect">
            <a:avLst/>
          </a:prstGeom>
        </p:spPr>
      </p:pic>
      <p:sp>
        <p:nvSpPr>
          <p:cNvPr id="6" name="Pfeil: nach rechts 5">
            <a:extLst>
              <a:ext uri="{FF2B5EF4-FFF2-40B4-BE49-F238E27FC236}">
                <a16:creationId xmlns:a16="http://schemas.microsoft.com/office/drawing/2014/main" id="{CC400EB6-911C-4D49-BD2E-227EF1620F3B}"/>
              </a:ext>
            </a:extLst>
          </p:cNvPr>
          <p:cNvSpPr/>
          <p:nvPr/>
        </p:nvSpPr>
        <p:spPr>
          <a:xfrm>
            <a:off x="300038" y="4869160"/>
            <a:ext cx="4499818" cy="1370227"/>
          </a:xfrm>
          <a:prstGeom prst="rightArrow">
            <a:avLst>
              <a:gd name="adj1" fmla="val 100000"/>
              <a:gd name="adj2" fmla="val 4153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119188">
              <a:lnSpc>
                <a:spcPct val="150000"/>
              </a:lnSpc>
            </a:pPr>
            <a:r>
              <a:rPr lang="de-DE" sz="1600" dirty="0">
                <a:solidFill>
                  <a:srgbClr val="0070C0"/>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Interaktive Karte</a:t>
            </a:r>
            <a:endParaRPr lang="de-DE" sz="1600" dirty="0">
              <a:latin typeface="Segoe UI" panose="020B0502040204020203" pitchFamily="34" charset="0"/>
              <a:cs typeface="Segoe UI" panose="020B0502040204020203" pitchFamily="34" charset="0"/>
            </a:endParaRPr>
          </a:p>
          <a:p>
            <a:pPr defTabSz="1119188"/>
            <a:r>
              <a:rPr lang="de-DE" sz="1200" dirty="0">
                <a:solidFill>
                  <a:srgbClr val="002060"/>
                </a:solidFill>
                <a:latin typeface="Segoe UI" panose="020B0502040204020203" pitchFamily="34" charset="0"/>
                <a:cs typeface="Segoe UI" panose="020B0502040204020203" pitchFamily="34" charset="0"/>
              </a:rPr>
              <a:t>Mit weiteren Informationen:</a:t>
            </a:r>
          </a:p>
          <a:p>
            <a:pPr marL="285750" indent="-285750" defTabSz="1119188">
              <a:buFont typeface="Arial" panose="020B0604020202020204" pitchFamily="34" charset="0"/>
              <a:buChar char="•"/>
            </a:pPr>
            <a:r>
              <a:rPr lang="de-DE" sz="1200" dirty="0">
                <a:solidFill>
                  <a:srgbClr val="002060"/>
                </a:solidFill>
                <a:latin typeface="Segoe UI" panose="020B0502040204020203" pitchFamily="34" charset="0"/>
                <a:cs typeface="Segoe UI" panose="020B0502040204020203" pitchFamily="34" charset="0"/>
              </a:rPr>
              <a:t>Link zu allen Policies</a:t>
            </a:r>
          </a:p>
          <a:p>
            <a:pPr marL="285750" indent="-285750" defTabSz="1119188">
              <a:buFont typeface="Arial" panose="020B0604020202020204" pitchFamily="34" charset="0"/>
              <a:buChar char="•"/>
            </a:pPr>
            <a:r>
              <a:rPr lang="de-DE" sz="1200" dirty="0">
                <a:solidFill>
                  <a:srgbClr val="002060"/>
                </a:solidFill>
                <a:latin typeface="Segoe UI" panose="020B0502040204020203" pitchFamily="34" charset="0"/>
                <a:cs typeface="Segoe UI" panose="020B0502040204020203" pitchFamily="34" charset="0"/>
              </a:rPr>
              <a:t>OER-Ansprechpartner*innen vor Ort </a:t>
            </a:r>
            <a:br>
              <a:rPr lang="de-DE" sz="1200" dirty="0">
                <a:solidFill>
                  <a:srgbClr val="002060"/>
                </a:solidFill>
                <a:latin typeface="Segoe UI" panose="020B0502040204020203" pitchFamily="34" charset="0"/>
                <a:cs typeface="Segoe UI" panose="020B0502040204020203" pitchFamily="34" charset="0"/>
              </a:rPr>
            </a:br>
            <a:r>
              <a:rPr lang="de-DE" sz="1200" dirty="0">
                <a:solidFill>
                  <a:srgbClr val="002060"/>
                </a:solidFill>
                <a:latin typeface="Segoe UI" panose="020B0502040204020203" pitchFamily="34" charset="0"/>
                <a:cs typeface="Segoe UI" panose="020B0502040204020203" pitchFamily="34" charset="0"/>
              </a:rPr>
              <a:t>(ORCA-Netzwerkstellen)</a:t>
            </a:r>
          </a:p>
        </p:txBody>
      </p:sp>
    </p:spTree>
    <p:extLst>
      <p:ext uri="{BB962C8B-B14F-4D97-AF65-F5344CB8AC3E}">
        <p14:creationId xmlns:p14="http://schemas.microsoft.com/office/powerpoint/2010/main" val="24719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von Frank Homp</a:t>
            </a:r>
          </a:p>
        </p:txBody>
      </p:sp>
      <p:sp>
        <p:nvSpPr>
          <p:cNvPr id="21" name="Rechteck 20">
            <a:extLst>
              <a:ext uri="{FF2B5EF4-FFF2-40B4-BE49-F238E27FC236}">
                <a16:creationId xmlns:a16="http://schemas.microsoft.com/office/drawing/2014/main" id="{0F03DC22-9429-45AF-ADDE-1B0ADF86A6EE}"/>
              </a:ext>
            </a:extLst>
          </p:cNvPr>
          <p:cNvSpPr/>
          <p:nvPr/>
        </p:nvSpPr>
        <p:spPr>
          <a:xfrm>
            <a:off x="500137" y="4012619"/>
            <a:ext cx="2126204" cy="600164"/>
          </a:xfrm>
          <a:prstGeom prst="rect">
            <a:avLst/>
          </a:prstGeom>
        </p:spPr>
        <p:txBody>
          <a:bodyPr wrap="square">
            <a:spAutoFit/>
          </a:bodyPr>
          <a:lstStyle/>
          <a:p>
            <a:pPr lvl="0"/>
            <a:r>
              <a:rPr lang="de-DE" sz="1100" b="1" dirty="0">
                <a:latin typeface="Bahnschrift" panose="020B0502040204020203" pitchFamily="34" charset="0"/>
              </a:rPr>
              <a:t>Schritt 01:</a:t>
            </a:r>
          </a:p>
          <a:p>
            <a:pPr lvl="0"/>
            <a:r>
              <a:rPr lang="de-DE" sz="1100" b="1" dirty="0">
                <a:latin typeface="Bahnschrift" panose="020B0502040204020203" pitchFamily="34" charset="0"/>
              </a:rPr>
              <a:t>Einholen Feedback</a:t>
            </a:r>
            <a:br>
              <a:rPr lang="de-DE" sz="1100" b="1" dirty="0">
                <a:latin typeface="Bahnschrift" panose="020B0502040204020203" pitchFamily="34" charset="0"/>
              </a:rPr>
            </a:br>
            <a:r>
              <a:rPr lang="de-DE" sz="1100" b="1" dirty="0">
                <a:latin typeface="Bahnschrift" panose="020B0502040204020203" pitchFamily="34" charset="0"/>
              </a:rPr>
              <a:t>vom Justiziariat</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537" y="3507689"/>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sp>
        <p:nvSpPr>
          <p:cNvPr id="26" name="Rechteck 25">
            <a:extLst>
              <a:ext uri="{FF2B5EF4-FFF2-40B4-BE49-F238E27FC236}">
                <a16:creationId xmlns:a16="http://schemas.microsoft.com/office/drawing/2014/main" id="{22860962-EBE5-4B0A-BE54-8213306969CA}"/>
              </a:ext>
            </a:extLst>
          </p:cNvPr>
          <p:cNvSpPr/>
          <p:nvPr/>
        </p:nvSpPr>
        <p:spPr>
          <a:xfrm>
            <a:off x="1707432" y="1093359"/>
            <a:ext cx="2588367" cy="600164"/>
          </a:xfrm>
          <a:prstGeom prst="rect">
            <a:avLst/>
          </a:prstGeom>
        </p:spPr>
        <p:txBody>
          <a:bodyPr wrap="square">
            <a:spAutoFit/>
          </a:bodyPr>
          <a:lstStyle/>
          <a:p>
            <a:pPr lvl="0"/>
            <a:r>
              <a:rPr lang="de-DE" sz="1100" b="1" dirty="0">
                <a:latin typeface="Bahnschrift" panose="020B0502040204020203" pitchFamily="34" charset="0"/>
              </a:rPr>
              <a:t>Schritt 02:</a:t>
            </a:r>
          </a:p>
          <a:p>
            <a:pPr lvl="0"/>
            <a:r>
              <a:rPr lang="de-DE" sz="1100" b="1" dirty="0">
                <a:latin typeface="Bahnschrift" panose="020B0502040204020203" pitchFamily="34" charset="0"/>
              </a:rPr>
              <a:t>Besprechung des ersten Entwurfs z.B. mit Prorektor*innen</a:t>
            </a:r>
          </a:p>
        </p:txBody>
      </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8063" y="1286477"/>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7880" y="4896481"/>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6848862" y="4961893"/>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sp>
        <p:nvSpPr>
          <p:cNvPr id="52" name="Rechteck 51">
            <a:extLst>
              <a:ext uri="{FF2B5EF4-FFF2-40B4-BE49-F238E27FC236}">
                <a16:creationId xmlns:a16="http://schemas.microsoft.com/office/drawing/2014/main" id="{084F6C46-5030-477F-B8C6-1EC488453E59}"/>
              </a:ext>
            </a:extLst>
          </p:cNvPr>
          <p:cNvSpPr/>
          <p:nvPr/>
        </p:nvSpPr>
        <p:spPr>
          <a:xfrm>
            <a:off x="6004904" y="5653697"/>
            <a:ext cx="3403464" cy="553998"/>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Zugang zum Entwurfs für identifizierte Stakeholder</a:t>
            </a:r>
          </a:p>
          <a:p>
            <a:pPr marL="171450" lvl="0" indent="-171450">
              <a:buFont typeface="Arial" panose="020B0604020202020204" pitchFamily="34" charset="0"/>
              <a:buChar char="•"/>
            </a:pPr>
            <a:r>
              <a:rPr lang="de-DE" sz="1000" dirty="0">
                <a:latin typeface="Bahnschrift" panose="020B0502040204020203" pitchFamily="34" charset="0"/>
              </a:rPr>
              <a:t>Identifikation von Diskussionspunkten für bilaterale Gespräche (siehe Schritt 07)</a:t>
            </a:r>
          </a:p>
        </p:txBody>
      </p:sp>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08603" y="2636621"/>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6185996" y="2010470"/>
            <a:ext cx="2022984" cy="646331"/>
          </a:xfrm>
          <a:prstGeom prst="rect">
            <a:avLst/>
          </a:prstGeom>
        </p:spPr>
        <p:txBody>
          <a:bodyPr wrap="square">
            <a:spAutoFit/>
          </a:bodyPr>
          <a:lstStyle/>
          <a:p>
            <a:pPr lvl="0" algn="r"/>
            <a:r>
              <a:rPr lang="de-DE" sz="1200" b="1" dirty="0">
                <a:latin typeface="Bahnschrift" panose="020B0502040204020203" pitchFamily="34" charset="0"/>
              </a:rPr>
              <a:t>Schritt 07:</a:t>
            </a:r>
          </a:p>
          <a:p>
            <a:pPr lvl="0" algn="r"/>
            <a:r>
              <a:rPr lang="de-DE" sz="1200" b="1" dirty="0">
                <a:latin typeface="Bahnschrift" panose="020B0502040204020203" pitchFamily="34" charset="0"/>
              </a:rPr>
              <a:t>ggf. bilaterale Gespräche</a:t>
            </a:r>
          </a:p>
          <a:p>
            <a:pPr lvl="0" algn="r"/>
            <a:r>
              <a:rPr lang="de-DE" sz="1200" b="1" dirty="0">
                <a:latin typeface="Bahnschrift" panose="020B0502040204020203" pitchFamily="34" charset="0"/>
              </a:rPr>
              <a:t>(synchron) </a:t>
            </a:r>
          </a:p>
        </p:txBody>
      </p:sp>
      <p:sp>
        <p:nvSpPr>
          <p:cNvPr id="68" name="Rechteck 67">
            <a:extLst>
              <a:ext uri="{FF2B5EF4-FFF2-40B4-BE49-F238E27FC236}">
                <a16:creationId xmlns:a16="http://schemas.microsoft.com/office/drawing/2014/main" id="{EF1756B0-2232-4FAA-838F-B3856A35DAA9}"/>
              </a:ext>
            </a:extLst>
          </p:cNvPr>
          <p:cNvSpPr/>
          <p:nvPr/>
        </p:nvSpPr>
        <p:spPr>
          <a:xfrm>
            <a:off x="4985319" y="2745860"/>
            <a:ext cx="2765798" cy="707886"/>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ggf. Besprechung der in 05</a:t>
            </a:r>
            <a:br>
              <a:rPr lang="de-DE" sz="1000" dirty="0">
                <a:latin typeface="Bahnschrift" panose="020B0502040204020203" pitchFamily="34" charset="0"/>
              </a:rPr>
            </a:br>
            <a:r>
              <a:rPr lang="de-DE" sz="1000" dirty="0">
                <a:latin typeface="Bahnschrift" panose="020B0502040204020203" pitchFamily="34" charset="0"/>
              </a:rPr>
              <a:t>identifizierten Diskussionspunkte</a:t>
            </a:r>
          </a:p>
          <a:p>
            <a:pPr marL="171450" lvl="0" indent="-171450">
              <a:buFont typeface="Arial" panose="020B0604020202020204" pitchFamily="34" charset="0"/>
              <a:buChar char="•"/>
            </a:pPr>
            <a:r>
              <a:rPr lang="de-DE" sz="1000" dirty="0">
                <a:latin typeface="Bahnschrift" panose="020B0502040204020203" pitchFamily="34" charset="0"/>
              </a:rPr>
              <a:t>ggf. bilaterale Gespräch mit einzelnen Stakeholdern</a:t>
            </a:r>
          </a:p>
        </p:txBody>
      </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06102" y="424514"/>
            <a:ext cx="656981" cy="656981"/>
          </a:xfrm>
          <a:prstGeom prst="rect">
            <a:avLst/>
          </a:prstGeom>
        </p:spPr>
      </p:pic>
      <p:sp>
        <p:nvSpPr>
          <p:cNvPr id="77" name="Rechteck 76">
            <a:extLst>
              <a:ext uri="{FF2B5EF4-FFF2-40B4-BE49-F238E27FC236}">
                <a16:creationId xmlns:a16="http://schemas.microsoft.com/office/drawing/2014/main" id="{4D554E4F-FE20-4D9B-ADE6-26687A26B36A}"/>
              </a:ext>
            </a:extLst>
          </p:cNvPr>
          <p:cNvSpPr/>
          <p:nvPr/>
        </p:nvSpPr>
        <p:spPr>
          <a:xfrm>
            <a:off x="10844354" y="475870"/>
            <a:ext cx="1900328" cy="1015663"/>
          </a:xfrm>
          <a:prstGeom prst="rect">
            <a:avLst/>
          </a:prstGeom>
        </p:spPr>
        <p:txBody>
          <a:bodyPr wrap="square">
            <a:spAutoFit/>
          </a:bodyPr>
          <a:lstStyle/>
          <a:p>
            <a:r>
              <a:rPr lang="de-DE" sz="1200" b="1" dirty="0">
                <a:latin typeface="Bahnschrift" panose="020B0502040204020203" pitchFamily="34" charset="0"/>
              </a:rPr>
              <a:t>Schritt 09:</a:t>
            </a:r>
          </a:p>
          <a:p>
            <a:r>
              <a:rPr lang="de-DE" sz="1200" b="1" dirty="0">
                <a:latin typeface="Bahnschrift" panose="020B0502040204020203" pitchFamily="34" charset="0"/>
              </a:rPr>
              <a:t>Besprechung des</a:t>
            </a:r>
          </a:p>
          <a:p>
            <a:r>
              <a:rPr lang="de-DE" sz="1200" b="1" dirty="0">
                <a:latin typeface="Bahnschrift" panose="020B0502040204020203" pitchFamily="34" charset="0"/>
              </a:rPr>
              <a:t>finalen Entwurfs</a:t>
            </a:r>
            <a:br>
              <a:rPr lang="de-DE" sz="1200" b="1" dirty="0">
                <a:latin typeface="Bahnschrift" panose="020B0502040204020203" pitchFamily="34" charset="0"/>
              </a:rPr>
            </a:br>
            <a:r>
              <a:rPr lang="de-DE" sz="1200" b="1" dirty="0">
                <a:latin typeface="Bahnschrift" panose="020B0502040204020203" pitchFamily="34" charset="0"/>
              </a:rPr>
              <a:t>(synchron?)</a:t>
            </a:r>
            <a:br>
              <a:rPr lang="de-DE" sz="1200" b="1" dirty="0">
                <a:latin typeface="Bahnschrift" panose="020B0502040204020203" pitchFamily="34" charset="0"/>
              </a:rPr>
            </a:br>
            <a:endParaRPr lang="de-DE" sz="1200" b="1" dirty="0">
              <a:latin typeface="Bahnschrift" panose="020B0502040204020203" pitchFamily="34" charset="0"/>
            </a:endParaRPr>
          </a:p>
        </p:txBody>
      </p:sp>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89150" y="5033792"/>
            <a:ext cx="534616" cy="534616"/>
          </a:xfrm>
          <a:prstGeom prst="rect">
            <a:avLst/>
          </a:prstGeom>
        </p:spPr>
      </p:pic>
      <p:sp>
        <p:nvSpPr>
          <p:cNvPr id="95" name="Rechteck 94">
            <a:extLst>
              <a:ext uri="{FF2B5EF4-FFF2-40B4-BE49-F238E27FC236}">
                <a16:creationId xmlns:a16="http://schemas.microsoft.com/office/drawing/2014/main" id="{90CEDE0E-3768-4711-86B8-7695A5440627}"/>
              </a:ext>
            </a:extLst>
          </p:cNvPr>
          <p:cNvSpPr/>
          <p:nvPr/>
        </p:nvSpPr>
        <p:spPr>
          <a:xfrm>
            <a:off x="9271714" y="4994043"/>
            <a:ext cx="1900328" cy="646331"/>
          </a:xfrm>
          <a:prstGeom prst="rect">
            <a:avLst/>
          </a:prstGeom>
        </p:spPr>
        <p:txBody>
          <a:bodyPr wrap="square">
            <a:spAutoFit/>
          </a:bodyPr>
          <a:lstStyle/>
          <a:p>
            <a:pPr lvl="0" algn="r"/>
            <a:r>
              <a:rPr lang="de-DE" sz="1200" b="1" dirty="0">
                <a:latin typeface="Bahnschrift" panose="020B0502040204020203" pitchFamily="34" charset="0"/>
              </a:rPr>
              <a:t>Schritt 11:</a:t>
            </a:r>
          </a:p>
          <a:p>
            <a:pPr lvl="0" algn="r"/>
            <a:r>
              <a:rPr lang="de-DE" sz="1200" b="1" dirty="0">
                <a:latin typeface="Bahnschrift" panose="020B0502040204020203" pitchFamily="34" charset="0"/>
              </a:rPr>
              <a:t>Veröffentlichung &amp;</a:t>
            </a:r>
          </a:p>
          <a:p>
            <a:pPr lvl="0" algn="r"/>
            <a:r>
              <a:rPr lang="de-DE" sz="1200" b="1" dirty="0">
                <a:latin typeface="Bahnschrift" panose="020B0502040204020203" pitchFamily="34" charset="0"/>
              </a:rPr>
              <a:t>Bekanntmachung</a:t>
            </a:r>
          </a:p>
        </p:txBody>
      </p:sp>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sp>
        <p:nvSpPr>
          <p:cNvPr id="98" name="Rechteck 97">
            <a:extLst>
              <a:ext uri="{FF2B5EF4-FFF2-40B4-BE49-F238E27FC236}">
                <a16:creationId xmlns:a16="http://schemas.microsoft.com/office/drawing/2014/main" id="{E361C9A4-1AEF-420D-AE5C-38D3AB3648AC}"/>
              </a:ext>
            </a:extLst>
          </p:cNvPr>
          <p:cNvSpPr/>
          <p:nvPr/>
        </p:nvSpPr>
        <p:spPr>
          <a:xfrm>
            <a:off x="2960436" y="2041616"/>
            <a:ext cx="2166835" cy="600164"/>
          </a:xfrm>
          <a:prstGeom prst="rect">
            <a:avLst/>
          </a:prstGeom>
        </p:spPr>
        <p:txBody>
          <a:bodyPr wrap="square">
            <a:spAutoFit/>
          </a:bodyPr>
          <a:lstStyle/>
          <a:p>
            <a:pPr lvl="0"/>
            <a:r>
              <a:rPr lang="de-DE" sz="1100" b="1" dirty="0">
                <a:latin typeface="Bahnschrift" panose="020B0502040204020203" pitchFamily="34" charset="0"/>
              </a:rPr>
              <a:t>Schritt 03:</a:t>
            </a:r>
          </a:p>
          <a:p>
            <a:pPr lvl="0"/>
            <a:r>
              <a:rPr lang="de-DE" sz="1100" b="1" dirty="0">
                <a:latin typeface="Bahnschrift" panose="020B0502040204020203" pitchFamily="34" charset="0"/>
              </a:rPr>
              <a:t>Vorstellung in der Strategiegruppe „XY“</a:t>
            </a:r>
          </a:p>
        </p:txBody>
      </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sp>
        <p:nvSpPr>
          <p:cNvPr id="104" name="Rechteck 103">
            <a:extLst>
              <a:ext uri="{FF2B5EF4-FFF2-40B4-BE49-F238E27FC236}">
                <a16:creationId xmlns:a16="http://schemas.microsoft.com/office/drawing/2014/main" id="{8ACF90A4-0447-4911-9392-30B03DEAFF7A}"/>
              </a:ext>
            </a:extLst>
          </p:cNvPr>
          <p:cNvSpPr/>
          <p:nvPr/>
        </p:nvSpPr>
        <p:spPr>
          <a:xfrm>
            <a:off x="2995420" y="3127975"/>
            <a:ext cx="1567428" cy="769441"/>
          </a:xfrm>
          <a:prstGeom prst="rect">
            <a:avLst/>
          </a:prstGeom>
        </p:spPr>
        <p:txBody>
          <a:bodyPr wrap="square">
            <a:spAutoFit/>
          </a:bodyPr>
          <a:lstStyle/>
          <a:p>
            <a:pPr lvl="0"/>
            <a:r>
              <a:rPr lang="de-DE" sz="1100" b="1" dirty="0">
                <a:latin typeface="Bahnschrift" panose="020B0502040204020203" pitchFamily="34" charset="0"/>
              </a:rPr>
              <a:t>Schritt 05:</a:t>
            </a:r>
          </a:p>
          <a:p>
            <a:pPr lvl="0"/>
            <a:r>
              <a:rPr lang="de-DE" sz="1100" b="1" dirty="0">
                <a:latin typeface="Bahnschrift" panose="020B0502040204020203" pitchFamily="34" charset="0"/>
              </a:rPr>
              <a:t>KICK-OFF</a:t>
            </a:r>
            <a:br>
              <a:rPr lang="de-DE" sz="1100" b="1" dirty="0">
                <a:latin typeface="Bahnschrift" panose="020B0502040204020203" pitchFamily="34" charset="0"/>
              </a:rPr>
            </a:br>
            <a:r>
              <a:rPr lang="de-DE" sz="1100" b="1" dirty="0">
                <a:latin typeface="Bahnschrift" panose="020B0502040204020203" pitchFamily="34" charset="0"/>
              </a:rPr>
              <a:t>(synchron?) </a:t>
            </a:r>
            <a:br>
              <a:rPr lang="de-DE" sz="1100" b="1" dirty="0">
                <a:latin typeface="Bahnschrift" panose="020B0502040204020203" pitchFamily="34" charset="0"/>
              </a:rPr>
            </a:br>
            <a:endParaRPr lang="de-DE" sz="1100" b="1" dirty="0">
              <a:latin typeface="Bahnschrift" panose="020B0502040204020203" pitchFamily="34" charset="0"/>
            </a:endParaRPr>
          </a:p>
        </p:txBody>
      </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sp>
        <p:nvSpPr>
          <p:cNvPr id="110" name="Rechteck 109">
            <a:extLst>
              <a:ext uri="{FF2B5EF4-FFF2-40B4-BE49-F238E27FC236}">
                <a16:creationId xmlns:a16="http://schemas.microsoft.com/office/drawing/2014/main" id="{4C226807-C37C-4352-B6FF-D5299DC6966A}"/>
              </a:ext>
            </a:extLst>
          </p:cNvPr>
          <p:cNvSpPr/>
          <p:nvPr/>
        </p:nvSpPr>
        <p:spPr>
          <a:xfrm>
            <a:off x="9255218" y="3092210"/>
            <a:ext cx="1139736" cy="461665"/>
          </a:xfrm>
          <a:prstGeom prst="rect">
            <a:avLst/>
          </a:prstGeom>
        </p:spPr>
        <p:txBody>
          <a:bodyPr wrap="square">
            <a:spAutoFit/>
          </a:bodyPr>
          <a:lstStyle/>
          <a:p>
            <a:pPr lvl="0" algn="r"/>
            <a:r>
              <a:rPr lang="de-DE" sz="1200" b="1" dirty="0">
                <a:latin typeface="Bahnschrift" panose="020B0502040204020203" pitchFamily="34" charset="0"/>
              </a:rPr>
              <a:t>Schritt 10:</a:t>
            </a:r>
          </a:p>
          <a:p>
            <a:pPr lvl="0" algn="r"/>
            <a:r>
              <a:rPr lang="de-DE" sz="1200" b="1" dirty="0">
                <a:latin typeface="Bahnschrift" panose="020B0502040204020203" pitchFamily="34" charset="0"/>
              </a:rPr>
              <a:t>Gremien</a:t>
            </a:r>
          </a:p>
        </p:txBody>
      </p:sp>
      <p:pic>
        <p:nvPicPr>
          <p:cNvPr id="113" name="Grafik 112" descr="Sitzungssaal">
            <a:extLst>
              <a:ext uri="{FF2B5EF4-FFF2-40B4-BE49-F238E27FC236}">
                <a16:creationId xmlns:a16="http://schemas.microsoft.com/office/drawing/2014/main" id="{370FD617-246A-4C1B-8EE1-64E58693DF5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722774" y="2565176"/>
            <a:ext cx="656980" cy="656980"/>
          </a:xfrm>
          <a:prstGeom prst="rect">
            <a:avLst/>
          </a:prstGeom>
          <a:effectLst/>
        </p:spPr>
      </p:pic>
      <p:sp>
        <p:nvSpPr>
          <p:cNvPr id="111" name="Rechteck 110">
            <a:extLst>
              <a:ext uri="{FF2B5EF4-FFF2-40B4-BE49-F238E27FC236}">
                <a16:creationId xmlns:a16="http://schemas.microsoft.com/office/drawing/2014/main" id="{B4F00EA4-FF49-4A66-994A-6744305B9BA7}"/>
              </a:ext>
            </a:extLst>
          </p:cNvPr>
          <p:cNvSpPr/>
          <p:nvPr/>
        </p:nvSpPr>
        <p:spPr>
          <a:xfrm>
            <a:off x="9679820" y="5653697"/>
            <a:ext cx="2726396" cy="861774"/>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(OER) Homepage</a:t>
            </a:r>
          </a:p>
          <a:p>
            <a:pPr marL="171450" lvl="0" indent="-171450">
              <a:buFont typeface="Arial" panose="020B0604020202020204" pitchFamily="34" charset="0"/>
              <a:buChar char="•"/>
            </a:pPr>
            <a:r>
              <a:rPr lang="de-DE" sz="1000" dirty="0">
                <a:latin typeface="Bahnschrift" panose="020B0502040204020203" pitchFamily="34" charset="0"/>
              </a:rPr>
              <a:t>Amtliche Bekanntmachung</a:t>
            </a:r>
          </a:p>
          <a:p>
            <a:pPr marL="171450" lvl="0" indent="-171450">
              <a:buFont typeface="Arial" panose="020B0604020202020204" pitchFamily="34" charset="0"/>
              <a:buChar char="•"/>
            </a:pPr>
            <a:r>
              <a:rPr lang="de-DE" sz="1000" dirty="0">
                <a:latin typeface="Bahnschrift" panose="020B0502040204020203" pitchFamily="34" charset="0"/>
              </a:rPr>
              <a:t>Pressemitteilung</a:t>
            </a:r>
          </a:p>
          <a:p>
            <a:pPr marL="171450" lvl="0" indent="-171450">
              <a:buFont typeface="Arial" panose="020B0604020202020204" pitchFamily="34" charset="0"/>
              <a:buChar char="•"/>
            </a:pPr>
            <a:r>
              <a:rPr lang="de-DE" sz="1000" dirty="0">
                <a:latin typeface="Bahnschrift" panose="020B0502040204020203" pitchFamily="34" charset="0"/>
              </a:rPr>
              <a:t>Bezugnahme in OER Workshops</a:t>
            </a:r>
          </a:p>
          <a:p>
            <a:pPr marL="171450" lvl="0" indent="-171450">
              <a:buFont typeface="Arial" panose="020B0604020202020204" pitchFamily="34" charset="0"/>
              <a:buChar char="•"/>
            </a:pPr>
            <a:r>
              <a:rPr lang="de-DE" sz="1000" dirty="0">
                <a:latin typeface="Bahnschrift" panose="020B0502040204020203" pitchFamily="34" charset="0"/>
              </a:rPr>
              <a:t>Blogs</a:t>
            </a:r>
          </a:p>
        </p:txBody>
      </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94166" y="2045631"/>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66184" y="3351579"/>
            <a:ext cx="515526" cy="515526"/>
          </a:xfrm>
          <a:prstGeom prst="rect">
            <a:avLst/>
          </a:prstGeom>
        </p:spPr>
      </p:pic>
      <p:sp>
        <p:nvSpPr>
          <p:cNvPr id="114" name="Rechteck 113">
            <a:extLst>
              <a:ext uri="{FF2B5EF4-FFF2-40B4-BE49-F238E27FC236}">
                <a16:creationId xmlns:a16="http://schemas.microsoft.com/office/drawing/2014/main" id="{82B660ED-C2B9-4139-96E3-35E600EDD363}"/>
              </a:ext>
            </a:extLst>
          </p:cNvPr>
          <p:cNvSpPr/>
          <p:nvPr/>
        </p:nvSpPr>
        <p:spPr>
          <a:xfrm>
            <a:off x="2869093" y="3751673"/>
            <a:ext cx="1292875" cy="784830"/>
          </a:xfrm>
          <a:prstGeom prst="rect">
            <a:avLst/>
          </a:prstGeom>
        </p:spPr>
        <p:txBody>
          <a:bodyPr wrap="square">
            <a:spAutoFit/>
          </a:bodyPr>
          <a:lstStyle/>
          <a:p>
            <a:pPr marL="85725" indent="-85725">
              <a:buFont typeface="Arial" panose="020B0604020202020204" pitchFamily="34" charset="0"/>
              <a:buChar char="•"/>
            </a:pPr>
            <a:r>
              <a:rPr lang="de-DE" sz="900" dirty="0">
                <a:latin typeface="Bahnschrift" panose="020B0502040204020203" pitchFamily="34" charset="0"/>
              </a:rPr>
              <a:t>Vorstellung des Entwurfs</a:t>
            </a:r>
          </a:p>
          <a:p>
            <a:pPr marL="85725" indent="-85725">
              <a:buFont typeface="Arial" panose="020B0604020202020204" pitchFamily="34" charset="0"/>
              <a:buChar char="•"/>
            </a:pPr>
            <a:r>
              <a:rPr lang="de-DE" sz="900" dirty="0">
                <a:latin typeface="Bahnschrift" panose="020B0502040204020203" pitchFamily="34" charset="0"/>
              </a:rPr>
              <a:t>Vorstellung des Entwicklungsprozesses</a:t>
            </a:r>
          </a:p>
        </p:txBody>
      </p:sp>
      <p:grpSp>
        <p:nvGrpSpPr>
          <p:cNvPr id="3" name="Gruppieren 2">
            <a:extLst>
              <a:ext uri="{FF2B5EF4-FFF2-40B4-BE49-F238E27FC236}">
                <a16:creationId xmlns:a16="http://schemas.microsoft.com/office/drawing/2014/main" id="{ED9559E9-CE1E-4A14-84BA-5DC0C78B16E4}"/>
              </a:ext>
            </a:extLst>
          </p:cNvPr>
          <p:cNvGrpSpPr/>
          <p:nvPr/>
        </p:nvGrpSpPr>
        <p:grpSpPr>
          <a:xfrm flipH="1">
            <a:off x="10660475" y="3385069"/>
            <a:ext cx="1700221" cy="1210127"/>
            <a:chOff x="10794580" y="3333031"/>
            <a:chExt cx="1700221" cy="1210127"/>
          </a:xfrm>
        </p:grpSpPr>
        <p:grpSp>
          <p:nvGrpSpPr>
            <p:cNvPr id="38" name="Gruppieren 37">
              <a:extLst>
                <a:ext uri="{FF2B5EF4-FFF2-40B4-BE49-F238E27FC236}">
                  <a16:creationId xmlns:a16="http://schemas.microsoft.com/office/drawing/2014/main" id="{0E36A003-6F54-42E3-9085-38AB1ECA3439}"/>
                </a:ext>
              </a:extLst>
            </p:cNvPr>
            <p:cNvGrpSpPr/>
            <p:nvPr/>
          </p:nvGrpSpPr>
          <p:grpSpPr>
            <a:xfrm rot="21065801">
              <a:off x="10794580" y="3333031"/>
              <a:ext cx="1700221" cy="1210127"/>
              <a:chOff x="10992811" y="2943098"/>
              <a:chExt cx="1700221" cy="1210127"/>
            </a:xfrm>
            <a:solidFill>
              <a:srgbClr val="F0C402"/>
            </a:solidFill>
            <a:effectLst/>
          </p:grpSpPr>
          <p:pic>
            <p:nvPicPr>
              <p:cNvPr id="35" name="Grafik 34" descr="Flagge">
                <a:extLst>
                  <a:ext uri="{FF2B5EF4-FFF2-40B4-BE49-F238E27FC236}">
                    <a16:creationId xmlns:a16="http://schemas.microsoft.com/office/drawing/2014/main" id="{D8050724-03C9-4E95-95F3-EAB7A0D3DD73}"/>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b="28825"/>
              <a:stretch/>
            </p:blipFill>
            <p:spPr>
              <a:xfrm>
                <a:off x="10992811" y="2943098"/>
                <a:ext cx="1700221" cy="1210127"/>
              </a:xfrm>
              <a:prstGeom prst="rect">
                <a:avLst/>
              </a:prstGeom>
              <a:effectLst>
                <a:outerShdw blurRad="50800" dist="38100" dir="2700000" algn="tl" rotWithShape="0">
                  <a:prstClr val="black">
                    <a:alpha val="40000"/>
                  </a:prstClr>
                </a:outerShdw>
              </a:effectLst>
            </p:spPr>
          </p:pic>
          <p:sp>
            <p:nvSpPr>
              <p:cNvPr id="117" name="Ellipse 116">
                <a:extLst>
                  <a:ext uri="{FF2B5EF4-FFF2-40B4-BE49-F238E27FC236}">
                    <a16:creationId xmlns:a16="http://schemas.microsoft.com/office/drawing/2014/main" id="{5DC48458-6A42-4DD3-9782-363E126F255E}"/>
                  </a:ext>
                </a:extLst>
              </p:cNvPr>
              <p:cNvSpPr/>
              <p:nvPr/>
            </p:nvSpPr>
            <p:spPr>
              <a:xfrm>
                <a:off x="11679350" y="3171909"/>
                <a:ext cx="461664" cy="46166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rgbClr val="CF1972"/>
                  </a:solidFill>
                  <a:latin typeface="Bahnschrift" panose="020B0502040204020203" pitchFamily="34" charset="0"/>
                </a:endParaRPr>
              </a:p>
            </p:txBody>
          </p:sp>
        </p:grpSp>
        <p:sp>
          <p:nvSpPr>
            <p:cNvPr id="39" name="Rechteck 38">
              <a:extLst>
                <a:ext uri="{FF2B5EF4-FFF2-40B4-BE49-F238E27FC236}">
                  <a16:creationId xmlns:a16="http://schemas.microsoft.com/office/drawing/2014/main" id="{26E2439C-E14F-4C38-920F-DDBFC91E932F}"/>
                </a:ext>
              </a:extLst>
            </p:cNvPr>
            <p:cNvSpPr/>
            <p:nvPr/>
          </p:nvSpPr>
          <p:spPr>
            <a:xfrm>
              <a:off x="11493708" y="3547959"/>
              <a:ext cx="389851" cy="461665"/>
            </a:xfrm>
            <a:prstGeom prst="rect">
              <a:avLst/>
            </a:prstGeom>
          </p:spPr>
          <p:txBody>
            <a:bodyPr wrap="none">
              <a:spAutoFit/>
            </a:bodyPr>
            <a:lstStyle/>
            <a:p>
              <a:pPr algn="ctr"/>
              <a:r>
                <a:rPr lang="de-DE" sz="2400" dirty="0">
                  <a:ln w="0"/>
                  <a:solidFill>
                    <a:srgbClr val="F0C402"/>
                  </a:solidFill>
                  <a:latin typeface="Bahnschrift" panose="020B0502040204020203" pitchFamily="34" charset="0"/>
                </a:rPr>
                <a:t>11</a:t>
              </a:r>
            </a:p>
          </p:txBody>
        </p:sp>
      </p:grpSp>
      <p:sp>
        <p:nvSpPr>
          <p:cNvPr id="121" name="Rechteck 120">
            <a:extLst>
              <a:ext uri="{FF2B5EF4-FFF2-40B4-BE49-F238E27FC236}">
                <a16:creationId xmlns:a16="http://schemas.microsoft.com/office/drawing/2014/main" id="{19EAED88-5512-424E-A002-34C03A4E6434}"/>
              </a:ext>
            </a:extLst>
          </p:cNvPr>
          <p:cNvSpPr/>
          <p:nvPr/>
        </p:nvSpPr>
        <p:spPr>
          <a:xfrm>
            <a:off x="7029345" y="737006"/>
            <a:ext cx="1527770" cy="600164"/>
          </a:xfrm>
          <a:prstGeom prst="rect">
            <a:avLst/>
          </a:prstGeom>
        </p:spPr>
        <p:txBody>
          <a:bodyPr wrap="square">
            <a:spAutoFit/>
          </a:bodyPr>
          <a:lstStyle/>
          <a:p>
            <a:pPr lvl="0" algn="r"/>
            <a:r>
              <a:rPr lang="de-DE" sz="1100" b="1" dirty="0">
                <a:latin typeface="Bahnschrift" panose="020B0502040204020203" pitchFamily="34" charset="0"/>
              </a:rPr>
              <a:t>Schritt 08:</a:t>
            </a:r>
          </a:p>
          <a:p>
            <a:pPr lvl="0" algn="r"/>
            <a:r>
              <a:rPr lang="de-DE" sz="1100" b="1" dirty="0">
                <a:latin typeface="Bahnschrift" panose="020B0502040204020203" pitchFamily="34" charset="0"/>
              </a:rPr>
              <a:t>Finaler Check durch Justiziariat</a:t>
            </a:r>
          </a:p>
        </p:txBody>
      </p:sp>
      <p:pic>
        <p:nvPicPr>
          <p:cNvPr id="122" name="Grafik 121" descr="Waage der Justitia">
            <a:extLst>
              <a:ext uri="{FF2B5EF4-FFF2-40B4-BE49-F238E27FC236}">
                <a16:creationId xmlns:a16="http://schemas.microsoft.com/office/drawing/2014/main" id="{8E6789EE-D61E-4A27-9193-5531E94999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00852" y="739335"/>
            <a:ext cx="515526" cy="515526"/>
          </a:xfrm>
          <a:prstGeom prst="rect">
            <a:avLst/>
          </a:prstGeom>
          <a:effectLst/>
        </p:spPr>
      </p:pic>
      <p:sp>
        <p:nvSpPr>
          <p:cNvPr id="88" name="Rechteck 87">
            <a:extLst>
              <a:ext uri="{FF2B5EF4-FFF2-40B4-BE49-F238E27FC236}">
                <a16:creationId xmlns:a16="http://schemas.microsoft.com/office/drawing/2014/main" id="{47C5BEDC-72CF-455C-82E6-5B27063230A6}"/>
              </a:ext>
            </a:extLst>
          </p:cNvPr>
          <p:cNvSpPr/>
          <p:nvPr/>
        </p:nvSpPr>
        <p:spPr>
          <a:xfrm>
            <a:off x="752770" y="5581817"/>
            <a:ext cx="1755446" cy="600164"/>
          </a:xfrm>
          <a:prstGeom prst="rect">
            <a:avLst/>
          </a:prstGeom>
        </p:spPr>
        <p:txBody>
          <a:bodyPr wrap="square">
            <a:spAutoFit/>
          </a:bodyPr>
          <a:lstStyle/>
          <a:p>
            <a:pPr lvl="0" algn="r"/>
            <a:r>
              <a:rPr lang="de-DE" sz="1100" b="1" dirty="0">
                <a:latin typeface="Bahnschrift" panose="020B0502040204020203" pitchFamily="34" charset="0"/>
              </a:rPr>
              <a:t>Schritt 04:</a:t>
            </a:r>
          </a:p>
          <a:p>
            <a:pPr lvl="0" algn="r"/>
            <a:r>
              <a:rPr lang="de-DE" sz="1100" b="1" dirty="0">
                <a:latin typeface="Bahnschrift" panose="020B0502040204020203" pitchFamily="34" charset="0"/>
              </a:rPr>
              <a:t>Wiedervorlage beim Justiziariat</a:t>
            </a:r>
          </a:p>
        </p:txBody>
      </p:sp>
      <p:pic>
        <p:nvPicPr>
          <p:cNvPr id="89" name="Grafik 88" descr="Waage der Justitia">
            <a:extLst>
              <a:ext uri="{FF2B5EF4-FFF2-40B4-BE49-F238E27FC236}">
                <a16:creationId xmlns:a16="http://schemas.microsoft.com/office/drawing/2014/main" id="{BEC0E8EB-F594-408F-B599-A12AEE32277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985688" y="5022198"/>
            <a:ext cx="515526" cy="515526"/>
          </a:xfrm>
          <a:prstGeom prst="rect">
            <a:avLst/>
          </a:prstGeom>
          <a:effectLst/>
        </p:spPr>
      </p:pic>
      <p:grpSp>
        <p:nvGrpSpPr>
          <p:cNvPr id="90" name="Gruppieren 89">
            <a:extLst>
              <a:ext uri="{FF2B5EF4-FFF2-40B4-BE49-F238E27FC236}">
                <a16:creationId xmlns:a16="http://schemas.microsoft.com/office/drawing/2014/main" id="{E4EC90FD-0A3A-4DC6-BC8E-D3B4CD3A8B72}"/>
              </a:ext>
            </a:extLst>
          </p:cNvPr>
          <p:cNvGrpSpPr/>
          <p:nvPr/>
        </p:nvGrpSpPr>
        <p:grpSpPr>
          <a:xfrm>
            <a:off x="4904898" y="4082870"/>
            <a:ext cx="657816" cy="657816"/>
            <a:chOff x="4682283" y="2625238"/>
            <a:chExt cx="827033" cy="827033"/>
          </a:xfrm>
        </p:grpSpPr>
        <p:sp>
          <p:nvSpPr>
            <p:cNvPr id="91" name="Ellipse 90">
              <a:extLst>
                <a:ext uri="{FF2B5EF4-FFF2-40B4-BE49-F238E27FC236}">
                  <a16:creationId xmlns:a16="http://schemas.microsoft.com/office/drawing/2014/main" id="{E79630D1-E930-44C8-8121-ED5F10FF1946}"/>
                </a:ext>
              </a:extLst>
            </p:cNvPr>
            <p:cNvSpPr/>
            <p:nvPr/>
          </p:nvSpPr>
          <p:spPr>
            <a:xfrm>
              <a:off x="4682283" y="2625238"/>
              <a:ext cx="827033" cy="827033"/>
            </a:xfrm>
            <a:prstGeom prst="ellipse">
              <a:avLst/>
            </a:prstGeom>
            <a:solidFill>
              <a:schemeClr val="bg1"/>
            </a:solidFill>
            <a:ln>
              <a:solidFill>
                <a:srgbClr val="5858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2" name="Grafik 91" descr="Wiederholen">
              <a:extLst>
                <a:ext uri="{FF2B5EF4-FFF2-40B4-BE49-F238E27FC236}">
                  <a16:creationId xmlns:a16="http://schemas.microsoft.com/office/drawing/2014/main" id="{421B8ECA-F192-4EF9-B945-88FEF104BC8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6200000">
              <a:off x="4732478" y="2675433"/>
              <a:ext cx="726642" cy="726642"/>
            </a:xfrm>
            <a:prstGeom prst="rect">
              <a:avLst/>
            </a:prstGeom>
            <a:effectLst/>
          </p:spPr>
        </p:pic>
      </p:grpSp>
      <p:sp>
        <p:nvSpPr>
          <p:cNvPr id="112" name="Legende: mit Linie mit Rahmen und Akzentuierungsbalken 111">
            <a:extLst>
              <a:ext uri="{FF2B5EF4-FFF2-40B4-BE49-F238E27FC236}">
                <a16:creationId xmlns:a16="http://schemas.microsoft.com/office/drawing/2014/main" id="{A7C60B49-D7B9-4232-8E0C-0C78A1CBC323}"/>
              </a:ext>
            </a:extLst>
          </p:cNvPr>
          <p:cNvSpPr/>
          <p:nvPr/>
        </p:nvSpPr>
        <p:spPr>
          <a:xfrm rot="5400000">
            <a:off x="4652398" y="5385078"/>
            <a:ext cx="665841" cy="1257318"/>
          </a:xfrm>
          <a:prstGeom prst="accentBorderCallout1">
            <a:avLst>
              <a:gd name="adj1" fmla="val 70424"/>
              <a:gd name="adj2" fmla="val -11947"/>
              <a:gd name="adj3" fmla="val 46791"/>
              <a:gd name="adj4" fmla="val -133500"/>
            </a:avLst>
          </a:prstGeom>
          <a:noFill/>
          <a:ln w="9525">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just"/>
            <a:r>
              <a:rPr lang="de-DE" sz="700" dirty="0">
                <a:solidFill>
                  <a:srgbClr val="000000"/>
                </a:solidFill>
                <a:latin typeface="Bahnschrift" panose="020B0502040204020203" pitchFamily="34" charset="0"/>
              </a:rPr>
              <a:t>ggf. wiederholen eines „Großgruppentreffens“ um Zwischenstände zu besprechen (AG OER „am Leben halten“)</a:t>
            </a:r>
          </a:p>
        </p:txBody>
      </p:sp>
    </p:spTree>
    <p:custDataLst>
      <p:tags r:id="rId1"/>
    </p:custDataLst>
    <p:extLst>
      <p:ext uri="{BB962C8B-B14F-4D97-AF65-F5344CB8AC3E}">
        <p14:creationId xmlns:p14="http://schemas.microsoft.com/office/powerpoint/2010/main" val="870538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072CA72C-043D-4302-BBDF-EC5AEAA2B704}"/>
              </a:ext>
            </a:extLst>
          </p:cNvPr>
          <p:cNvSpPr>
            <a:spLocks noGrp="1"/>
          </p:cNvSpPr>
          <p:nvPr>
            <p:ph type="sldNum" sz="quarter" idx="12"/>
          </p:nvPr>
        </p:nvSpPr>
        <p:spPr>
          <a:xfrm>
            <a:off x="11558199" y="6471135"/>
            <a:ext cx="359358" cy="204998"/>
          </a:xfrm>
        </p:spPr>
        <p:txBody>
          <a:bodyPr/>
          <a:lstStyle/>
          <a:p>
            <a:fld id="{32CDB41B-7BF8-4519-977E-3B77C30C01EC}" type="slidenum">
              <a:rPr lang="de-DE" smtClean="0"/>
              <a:t>17</a:t>
            </a:fld>
            <a:endParaRPr lang="de-DE"/>
          </a:p>
        </p:txBody>
      </p:sp>
      <p:grpSp>
        <p:nvGrpSpPr>
          <p:cNvPr id="48" name="Gruppieren 47">
            <a:extLst>
              <a:ext uri="{FF2B5EF4-FFF2-40B4-BE49-F238E27FC236}">
                <a16:creationId xmlns:a16="http://schemas.microsoft.com/office/drawing/2014/main" id="{E028D462-9394-4C6C-88A6-83445AC7EBA0}"/>
              </a:ext>
            </a:extLst>
          </p:cNvPr>
          <p:cNvGrpSpPr/>
          <p:nvPr/>
        </p:nvGrpSpPr>
        <p:grpSpPr>
          <a:xfrm>
            <a:off x="333449" y="2033212"/>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9573" y="2005112"/>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1929090" y="2089826"/>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6001" y="3163094"/>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333449" y="3174766"/>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1929090" y="3215101"/>
            <a:ext cx="2022984" cy="646331"/>
          </a:xfrm>
          <a:prstGeom prst="rect">
            <a:avLst/>
          </a:prstGeom>
        </p:spPr>
        <p:txBody>
          <a:bodyPr wrap="square">
            <a:spAutoFit/>
          </a:bodyPr>
          <a:lstStyle/>
          <a:p>
            <a:pPr lvl="0"/>
            <a:r>
              <a:rPr lang="de-DE" sz="1200" b="1" dirty="0">
                <a:latin typeface="Bahnschrift" panose="020B0502040204020203" pitchFamily="34" charset="0"/>
              </a:rPr>
              <a:t>Schritt 07:</a:t>
            </a:r>
          </a:p>
          <a:p>
            <a:pPr lvl="0"/>
            <a:r>
              <a:rPr lang="de-DE" sz="1200" b="1" dirty="0">
                <a:latin typeface="Bahnschrift" panose="020B0502040204020203" pitchFamily="34" charset="0"/>
              </a:rPr>
              <a:t>ggf. bilaterale Gespräche</a:t>
            </a:r>
          </a:p>
          <a:p>
            <a:pPr lvl="0"/>
            <a:r>
              <a:rPr lang="de-DE" sz="1200" b="1" dirty="0">
                <a:latin typeface="Bahnschrift" panose="020B0502040204020203" pitchFamily="34" charset="0"/>
              </a:rPr>
              <a:t>(synchron) </a:t>
            </a:r>
          </a:p>
        </p:txBody>
      </p:sp>
      <p:sp>
        <p:nvSpPr>
          <p:cNvPr id="115" name="Titel 1">
            <a:extLst>
              <a:ext uri="{FF2B5EF4-FFF2-40B4-BE49-F238E27FC236}">
                <a16:creationId xmlns:a16="http://schemas.microsoft.com/office/drawing/2014/main" id="{3E3EF8C2-954E-4A70-B249-DCAE24A82E5B}"/>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Tree>
    <p:custDataLst>
      <p:tags r:id="rId1"/>
    </p:custDataLst>
    <p:extLst>
      <p:ext uri="{BB962C8B-B14F-4D97-AF65-F5344CB8AC3E}">
        <p14:creationId xmlns:p14="http://schemas.microsoft.com/office/powerpoint/2010/main" val="2550671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072CA72C-043D-4302-BBDF-EC5AEAA2B704}"/>
              </a:ext>
            </a:extLst>
          </p:cNvPr>
          <p:cNvSpPr>
            <a:spLocks noGrp="1"/>
          </p:cNvSpPr>
          <p:nvPr>
            <p:ph type="sldNum" sz="quarter" idx="12"/>
          </p:nvPr>
        </p:nvSpPr>
        <p:spPr>
          <a:xfrm>
            <a:off x="11558199" y="6471135"/>
            <a:ext cx="359358" cy="204998"/>
          </a:xfrm>
        </p:spPr>
        <p:txBody>
          <a:bodyPr/>
          <a:lstStyle/>
          <a:p>
            <a:fld id="{32CDB41B-7BF8-4519-977E-3B77C30C01EC}" type="slidenum">
              <a:rPr lang="de-DE" smtClean="0"/>
              <a:t>18</a:t>
            </a:fld>
            <a:endParaRPr lang="de-DE"/>
          </a:p>
        </p:txBody>
      </p:sp>
      <p:grpSp>
        <p:nvGrpSpPr>
          <p:cNvPr id="48" name="Gruppieren 47">
            <a:extLst>
              <a:ext uri="{FF2B5EF4-FFF2-40B4-BE49-F238E27FC236}">
                <a16:creationId xmlns:a16="http://schemas.microsoft.com/office/drawing/2014/main" id="{E028D462-9394-4C6C-88A6-83445AC7EBA0}"/>
              </a:ext>
            </a:extLst>
          </p:cNvPr>
          <p:cNvGrpSpPr/>
          <p:nvPr/>
        </p:nvGrpSpPr>
        <p:grpSpPr>
          <a:xfrm>
            <a:off x="333449" y="2033212"/>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9573" y="2005112"/>
            <a:ext cx="767375" cy="767375"/>
          </a:xfrm>
          <a:prstGeom prst="rect">
            <a:avLst/>
          </a:prstGeom>
        </p:spPr>
      </p:pic>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6001" y="3163094"/>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333449" y="3174766"/>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115" name="Titel 1">
            <a:extLst>
              <a:ext uri="{FF2B5EF4-FFF2-40B4-BE49-F238E27FC236}">
                <a16:creationId xmlns:a16="http://schemas.microsoft.com/office/drawing/2014/main" id="{3E3EF8C2-954E-4A70-B249-DCAE24A82E5B}"/>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pic>
        <p:nvPicPr>
          <p:cNvPr id="3" name="Grafik 2">
            <a:extLst>
              <a:ext uri="{FF2B5EF4-FFF2-40B4-BE49-F238E27FC236}">
                <a16:creationId xmlns:a16="http://schemas.microsoft.com/office/drawing/2014/main" id="{1601790B-7A8B-4735-9C5A-EC6B5AD7FA5A}"/>
              </a:ext>
            </a:extLst>
          </p:cNvPr>
          <p:cNvPicPr>
            <a:picLocks noChangeAspect="1"/>
          </p:cNvPicPr>
          <p:nvPr/>
        </p:nvPicPr>
        <p:blipFill>
          <a:blip r:embed="rId8"/>
          <a:stretch>
            <a:fillRect/>
          </a:stretch>
        </p:blipFill>
        <p:spPr>
          <a:xfrm flipH="1">
            <a:off x="2136448" y="1340768"/>
            <a:ext cx="2343965" cy="3953255"/>
          </a:xfrm>
          <a:prstGeom prst="rect">
            <a:avLst/>
          </a:prstGeom>
        </p:spPr>
      </p:pic>
      <p:pic>
        <p:nvPicPr>
          <p:cNvPr id="2052" name="Grafik 2051">
            <a:extLst>
              <a:ext uri="{FF2B5EF4-FFF2-40B4-BE49-F238E27FC236}">
                <a16:creationId xmlns:a16="http://schemas.microsoft.com/office/drawing/2014/main" id="{28865ECF-8571-4944-AA38-B385D944C8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a:off x="3731992" y="3911223"/>
            <a:ext cx="700519" cy="542791"/>
          </a:xfrm>
          <a:prstGeom prst="rect">
            <a:avLst/>
          </a:prstGeom>
        </p:spPr>
      </p:pic>
      <p:pic>
        <p:nvPicPr>
          <p:cNvPr id="127" name="Grafik 126">
            <a:extLst>
              <a:ext uri="{FF2B5EF4-FFF2-40B4-BE49-F238E27FC236}">
                <a16:creationId xmlns:a16="http://schemas.microsoft.com/office/drawing/2014/main" id="{686B82F5-55A1-4917-A63B-025339A36EEC}"/>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flipH="1">
            <a:off x="2901587" y="3290182"/>
            <a:ext cx="722271" cy="559645"/>
          </a:xfrm>
          <a:prstGeom prst="rect">
            <a:avLst/>
          </a:prstGeom>
        </p:spPr>
      </p:pic>
      <p:sp>
        <p:nvSpPr>
          <p:cNvPr id="2053" name="Rechteck: abgerundete Ecken 2052">
            <a:extLst>
              <a:ext uri="{FF2B5EF4-FFF2-40B4-BE49-F238E27FC236}">
                <a16:creationId xmlns:a16="http://schemas.microsoft.com/office/drawing/2014/main" id="{49FA93F7-8469-4277-B8E2-45E134A10426}"/>
              </a:ext>
            </a:extLst>
          </p:cNvPr>
          <p:cNvSpPr/>
          <p:nvPr/>
        </p:nvSpPr>
        <p:spPr>
          <a:xfrm>
            <a:off x="4955994" y="2099174"/>
            <a:ext cx="3456384" cy="637777"/>
          </a:xfrm>
          <a:prstGeom prst="roundRect">
            <a:avLst>
              <a:gd name="adj" fmla="val 10302"/>
            </a:avLst>
          </a:prstGeom>
          <a:no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DE" sz="1600" dirty="0">
                <a:solidFill>
                  <a:schemeClr val="tx1"/>
                </a:solidFill>
                <a:latin typeface="Segoe UI" panose="020B0502040204020203" pitchFamily="34" charset="0"/>
                <a:cs typeface="Segoe UI" panose="020B0502040204020203" pitchFamily="34" charset="0"/>
              </a:rPr>
              <a:t>Präambel &amp; </a:t>
            </a:r>
            <a:br>
              <a:rPr lang="de-DE" sz="1600" dirty="0">
                <a:solidFill>
                  <a:schemeClr val="tx1"/>
                </a:solidFill>
                <a:latin typeface="Segoe UI" panose="020B0502040204020203" pitchFamily="34" charset="0"/>
                <a:cs typeface="Segoe UI" panose="020B0502040204020203" pitchFamily="34" charset="0"/>
              </a:rPr>
            </a:br>
            <a:r>
              <a:rPr lang="de-DE" sz="1600" dirty="0">
                <a:solidFill>
                  <a:schemeClr val="tx1"/>
                </a:solidFill>
                <a:latin typeface="Segoe UI" panose="020B0502040204020203" pitchFamily="34" charset="0"/>
                <a:cs typeface="Segoe UI" panose="020B0502040204020203" pitchFamily="34" charset="0"/>
              </a:rPr>
              <a:t>Position der Uni Bielefeld</a:t>
            </a:r>
          </a:p>
        </p:txBody>
      </p:sp>
      <p:sp>
        <p:nvSpPr>
          <p:cNvPr id="129" name="Rechteck: abgerundete Ecken 128">
            <a:extLst>
              <a:ext uri="{FF2B5EF4-FFF2-40B4-BE49-F238E27FC236}">
                <a16:creationId xmlns:a16="http://schemas.microsoft.com/office/drawing/2014/main" id="{EED72A24-0C64-4028-A39B-946CCD9BA15E}"/>
              </a:ext>
            </a:extLst>
          </p:cNvPr>
          <p:cNvSpPr/>
          <p:nvPr/>
        </p:nvSpPr>
        <p:spPr>
          <a:xfrm>
            <a:off x="4955994" y="2931060"/>
            <a:ext cx="3456384" cy="629220"/>
          </a:xfrm>
          <a:prstGeom prst="roundRect">
            <a:avLst>
              <a:gd name="adj" fmla="val 10302"/>
            </a:avLst>
          </a:prstGeom>
          <a:no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latin typeface="Segoe UI" panose="020B0502040204020203" pitchFamily="34" charset="0"/>
                <a:cs typeface="Segoe UI" panose="020B0502040204020203" pitchFamily="34" charset="0"/>
              </a:rPr>
              <a:t>2. </a:t>
            </a:r>
            <a:r>
              <a:rPr lang="de-DE" sz="1600" b="1" dirty="0">
                <a:solidFill>
                  <a:schemeClr val="tx1"/>
                </a:solidFill>
                <a:latin typeface="Segoe UI" panose="020B0502040204020203" pitchFamily="34" charset="0"/>
                <a:cs typeface="Segoe UI" panose="020B0502040204020203" pitchFamily="34" charset="0"/>
              </a:rPr>
              <a:t>Empfehlungen</a:t>
            </a:r>
            <a:r>
              <a:rPr lang="de-DE" sz="1600" dirty="0">
                <a:solidFill>
                  <a:schemeClr val="tx1"/>
                </a:solidFill>
                <a:latin typeface="Segoe UI" panose="020B0502040204020203" pitchFamily="34" charset="0"/>
                <a:cs typeface="Segoe UI" panose="020B0502040204020203" pitchFamily="34" charset="0"/>
              </a:rPr>
              <a:t> d. Uni</a:t>
            </a:r>
          </a:p>
        </p:txBody>
      </p:sp>
      <p:pic>
        <p:nvPicPr>
          <p:cNvPr id="134" name="Grafik 133">
            <a:extLst>
              <a:ext uri="{FF2B5EF4-FFF2-40B4-BE49-F238E27FC236}">
                <a16:creationId xmlns:a16="http://schemas.microsoft.com/office/drawing/2014/main" id="{C585CDD7-AE1B-423A-B383-5F668A580EE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a:off x="3664141" y="2310164"/>
            <a:ext cx="700519" cy="542791"/>
          </a:xfrm>
          <a:prstGeom prst="rect">
            <a:avLst/>
          </a:prstGeom>
        </p:spPr>
      </p:pic>
      <p:sp>
        <p:nvSpPr>
          <p:cNvPr id="135" name="Rechteck: abgerundete Ecken 134">
            <a:extLst>
              <a:ext uri="{FF2B5EF4-FFF2-40B4-BE49-F238E27FC236}">
                <a16:creationId xmlns:a16="http://schemas.microsoft.com/office/drawing/2014/main" id="{39834290-DD9B-402C-889C-26C47F137FBC}"/>
              </a:ext>
            </a:extLst>
          </p:cNvPr>
          <p:cNvSpPr/>
          <p:nvPr/>
        </p:nvSpPr>
        <p:spPr>
          <a:xfrm>
            <a:off x="4955994" y="3754389"/>
            <a:ext cx="3456384" cy="637777"/>
          </a:xfrm>
          <a:prstGeom prst="roundRect">
            <a:avLst>
              <a:gd name="adj" fmla="val 10302"/>
            </a:avLst>
          </a:prstGeom>
          <a:no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latin typeface="Segoe UI" panose="020B0502040204020203" pitchFamily="34" charset="0"/>
                <a:cs typeface="Segoe UI" panose="020B0502040204020203" pitchFamily="34" charset="0"/>
              </a:rPr>
              <a:t>3. </a:t>
            </a:r>
            <a:r>
              <a:rPr lang="de-DE" sz="1600" b="1" dirty="0">
                <a:solidFill>
                  <a:schemeClr val="tx1"/>
                </a:solidFill>
                <a:latin typeface="Segoe UI" panose="020B0502040204020203" pitchFamily="34" charset="0"/>
                <a:cs typeface="Segoe UI" panose="020B0502040204020203" pitchFamily="34" charset="0"/>
              </a:rPr>
              <a:t>Unterstützung</a:t>
            </a:r>
            <a:r>
              <a:rPr lang="de-DE" sz="1600" dirty="0">
                <a:solidFill>
                  <a:schemeClr val="tx1"/>
                </a:solidFill>
                <a:latin typeface="Segoe UI" panose="020B0502040204020203" pitchFamily="34" charset="0"/>
                <a:cs typeface="Segoe UI" panose="020B0502040204020203" pitchFamily="34" charset="0"/>
              </a:rPr>
              <a:t> durch d. Uni</a:t>
            </a:r>
          </a:p>
        </p:txBody>
      </p:sp>
      <p:sp>
        <p:nvSpPr>
          <p:cNvPr id="136" name="Rechteck: abgerundete Ecken 135">
            <a:extLst>
              <a:ext uri="{FF2B5EF4-FFF2-40B4-BE49-F238E27FC236}">
                <a16:creationId xmlns:a16="http://schemas.microsoft.com/office/drawing/2014/main" id="{21178D99-C391-4EF5-B503-A69B5A045F9B}"/>
              </a:ext>
            </a:extLst>
          </p:cNvPr>
          <p:cNvSpPr/>
          <p:nvPr/>
        </p:nvSpPr>
        <p:spPr>
          <a:xfrm>
            <a:off x="4955994" y="4586275"/>
            <a:ext cx="3456384" cy="637777"/>
          </a:xfrm>
          <a:prstGeom prst="roundRect">
            <a:avLst>
              <a:gd name="adj" fmla="val 10302"/>
            </a:avLst>
          </a:prstGeom>
          <a:noFill/>
          <a:ln w="9525">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latin typeface="Segoe UI" panose="020B0502040204020203" pitchFamily="34" charset="0"/>
                <a:cs typeface="Segoe UI" panose="020B0502040204020203" pitchFamily="34" charset="0"/>
              </a:rPr>
              <a:t>4. Anmerkungen</a:t>
            </a:r>
          </a:p>
        </p:txBody>
      </p:sp>
      <p:sp>
        <p:nvSpPr>
          <p:cNvPr id="6" name="Geschweifte Klammer links 5">
            <a:extLst>
              <a:ext uri="{FF2B5EF4-FFF2-40B4-BE49-F238E27FC236}">
                <a16:creationId xmlns:a16="http://schemas.microsoft.com/office/drawing/2014/main" id="{FEFF1478-96FA-4AFB-8C44-7D727104B71F}"/>
              </a:ext>
            </a:extLst>
          </p:cNvPr>
          <p:cNvSpPr/>
          <p:nvPr/>
        </p:nvSpPr>
        <p:spPr>
          <a:xfrm>
            <a:off x="4465414" y="2028949"/>
            <a:ext cx="374827" cy="33409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8" name="Geschweifte Klammer links 37">
            <a:extLst>
              <a:ext uri="{FF2B5EF4-FFF2-40B4-BE49-F238E27FC236}">
                <a16:creationId xmlns:a16="http://schemas.microsoft.com/office/drawing/2014/main" id="{B8191948-8C9A-46DC-A9BF-EFA5B13420C0}"/>
              </a:ext>
            </a:extLst>
          </p:cNvPr>
          <p:cNvSpPr/>
          <p:nvPr/>
        </p:nvSpPr>
        <p:spPr>
          <a:xfrm flipH="1">
            <a:off x="8591923" y="1905862"/>
            <a:ext cx="364025" cy="34640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19" name="Gruppieren 18">
            <a:extLst>
              <a:ext uri="{FF2B5EF4-FFF2-40B4-BE49-F238E27FC236}">
                <a16:creationId xmlns:a16="http://schemas.microsoft.com/office/drawing/2014/main" id="{1705727D-6BCB-459A-8002-5B8C7239B6AA}"/>
              </a:ext>
            </a:extLst>
          </p:cNvPr>
          <p:cNvGrpSpPr/>
          <p:nvPr/>
        </p:nvGrpSpPr>
        <p:grpSpPr>
          <a:xfrm>
            <a:off x="8763158" y="1793204"/>
            <a:ext cx="3472170" cy="3142817"/>
            <a:chOff x="8763158" y="1942367"/>
            <a:chExt cx="3472170" cy="3142817"/>
          </a:xfrm>
        </p:grpSpPr>
        <p:grpSp>
          <p:nvGrpSpPr>
            <p:cNvPr id="18" name="Gruppieren 17">
              <a:extLst>
                <a:ext uri="{FF2B5EF4-FFF2-40B4-BE49-F238E27FC236}">
                  <a16:creationId xmlns:a16="http://schemas.microsoft.com/office/drawing/2014/main" id="{0811524F-356B-48C3-9DD8-3C1463E1629F}"/>
                </a:ext>
              </a:extLst>
            </p:cNvPr>
            <p:cNvGrpSpPr/>
            <p:nvPr/>
          </p:nvGrpSpPr>
          <p:grpSpPr>
            <a:xfrm>
              <a:off x="8763158" y="2178112"/>
              <a:ext cx="3472170" cy="2907072"/>
              <a:chOff x="8763158" y="2155800"/>
              <a:chExt cx="3472170" cy="2907072"/>
            </a:xfrm>
          </p:grpSpPr>
          <p:pic>
            <p:nvPicPr>
              <p:cNvPr id="13" name="Grafik 12">
                <a:extLst>
                  <a:ext uri="{FF2B5EF4-FFF2-40B4-BE49-F238E27FC236}">
                    <a16:creationId xmlns:a16="http://schemas.microsoft.com/office/drawing/2014/main" id="{4BAC4AB5-7889-4E6C-B480-64ACC8604E1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b="18900"/>
              <a:stretch/>
            </p:blipFill>
            <p:spPr>
              <a:xfrm>
                <a:off x="8763158" y="2246927"/>
                <a:ext cx="3472170" cy="2815945"/>
              </a:xfrm>
              <a:prstGeom prst="rect">
                <a:avLst/>
              </a:prstGeom>
            </p:spPr>
          </p:pic>
          <p:pic>
            <p:nvPicPr>
              <p:cNvPr id="2050" name="Picture 2" descr="Datei:Sciebo Logo.svg – Wikipedia">
                <a:extLst>
                  <a:ext uri="{FF2B5EF4-FFF2-40B4-BE49-F238E27FC236}">
                    <a16:creationId xmlns:a16="http://schemas.microsoft.com/office/drawing/2014/main" id="{E96E112C-1677-409C-99CA-6F31612BA8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06728" y="2155800"/>
                <a:ext cx="748824" cy="748824"/>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Grafik 39">
              <a:extLst>
                <a:ext uri="{FF2B5EF4-FFF2-40B4-BE49-F238E27FC236}">
                  <a16:creationId xmlns:a16="http://schemas.microsoft.com/office/drawing/2014/main" id="{D2874702-45FC-4390-A3B7-9D57B059744C}"/>
                </a:ext>
              </a:extLst>
            </p:cNvPr>
            <p:cNvPicPr>
              <a:picLocks noChangeAspect="1"/>
            </p:cNvPicPr>
            <p:nvPr/>
          </p:nvPicPr>
          <p:blipFill>
            <a:blip r:embed="rId14"/>
            <a:stretch>
              <a:fillRect/>
            </a:stretch>
          </p:blipFill>
          <p:spPr>
            <a:xfrm rot="19486914">
              <a:off x="10928007" y="2445411"/>
              <a:ext cx="424705" cy="650612"/>
            </a:xfrm>
            <a:prstGeom prst="rect">
              <a:avLst/>
            </a:prstGeom>
          </p:spPr>
        </p:pic>
        <p:sp>
          <p:nvSpPr>
            <p:cNvPr id="15" name="Rechteck 14">
              <a:extLst>
                <a:ext uri="{FF2B5EF4-FFF2-40B4-BE49-F238E27FC236}">
                  <a16:creationId xmlns:a16="http://schemas.microsoft.com/office/drawing/2014/main" id="{2ABAD257-52CC-4BBA-A055-9B1F96B484D5}"/>
                </a:ext>
              </a:extLst>
            </p:cNvPr>
            <p:cNvSpPr/>
            <p:nvPr/>
          </p:nvSpPr>
          <p:spPr>
            <a:xfrm>
              <a:off x="9971768" y="1942367"/>
              <a:ext cx="1210588" cy="369332"/>
            </a:xfrm>
            <a:prstGeom prst="rect">
              <a:avLst/>
            </a:prstGeom>
          </p:spPr>
          <p:txBody>
            <a:bodyPr wrap="none">
              <a:spAutoFit/>
            </a:bodyPr>
            <a:lstStyle/>
            <a:p>
              <a:r>
                <a:rPr lang="de-DE" dirty="0">
                  <a:solidFill>
                    <a:srgbClr val="7030A0"/>
                  </a:solidFill>
                </a:rPr>
                <a:t>Zur Policy</a:t>
              </a:r>
            </a:p>
          </p:txBody>
        </p:sp>
      </p:grpSp>
      <p:pic>
        <p:nvPicPr>
          <p:cNvPr id="52" name="Grafik 51">
            <a:extLst>
              <a:ext uri="{FF2B5EF4-FFF2-40B4-BE49-F238E27FC236}">
                <a16:creationId xmlns:a16="http://schemas.microsoft.com/office/drawing/2014/main" id="{1F99D038-58D6-4635-B5FE-7BF3AC75EF5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a:off x="10749000" y="2993482"/>
            <a:ext cx="866711" cy="671563"/>
          </a:xfrm>
          <a:prstGeom prst="rect">
            <a:avLst/>
          </a:prstGeom>
        </p:spPr>
      </p:pic>
      <p:pic>
        <p:nvPicPr>
          <p:cNvPr id="7" name="Grafik 6" descr="Ein Bild, das Zeichnung, Entwurf, Kinderkunst, Kunst enthält.&#10;&#10;Automatisch generierte Beschreibung">
            <a:extLst>
              <a:ext uri="{FF2B5EF4-FFF2-40B4-BE49-F238E27FC236}">
                <a16:creationId xmlns:a16="http://schemas.microsoft.com/office/drawing/2014/main" id="{FB0C91CC-85CF-EA74-A862-4AF81DE5D4EA}"/>
              </a:ext>
            </a:extLst>
          </p:cNvPr>
          <p:cNvPicPr>
            <a:picLocks noChangeAspect="1"/>
          </p:cNvPicPr>
          <p:nvPr/>
        </p:nvPicPr>
        <p:blipFill>
          <a:blip r:embed="rId15"/>
          <a:stretch>
            <a:fillRect/>
          </a:stretch>
        </p:blipFill>
        <p:spPr>
          <a:xfrm>
            <a:off x="9643077" y="5387117"/>
            <a:ext cx="1655794" cy="1289016"/>
          </a:xfrm>
          <a:prstGeom prst="rect">
            <a:avLst/>
          </a:prstGeom>
        </p:spPr>
      </p:pic>
      <p:sp>
        <p:nvSpPr>
          <p:cNvPr id="14" name="Sprechblase: rechteckig mit abgerundeten Ecken 13">
            <a:extLst>
              <a:ext uri="{FF2B5EF4-FFF2-40B4-BE49-F238E27FC236}">
                <a16:creationId xmlns:a16="http://schemas.microsoft.com/office/drawing/2014/main" id="{139AC691-7348-6D9E-2FDE-CBCD60BF68FD}"/>
              </a:ext>
            </a:extLst>
          </p:cNvPr>
          <p:cNvSpPr/>
          <p:nvPr/>
        </p:nvSpPr>
        <p:spPr>
          <a:xfrm>
            <a:off x="5281983" y="5585929"/>
            <a:ext cx="2804406" cy="934855"/>
          </a:xfrm>
          <a:prstGeom prst="wedgeRoundRectCallout">
            <a:avLst>
              <a:gd name="adj1" fmla="val 67492"/>
              <a:gd name="adj2" fmla="val -32836"/>
              <a:gd name="adj3" fmla="val 16667"/>
            </a:avLst>
          </a:prstGeom>
          <a:solidFill>
            <a:srgbClr val="F9F06B"/>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Kommentieren Sie!</a:t>
            </a:r>
          </a:p>
          <a:p>
            <a:pPr algn="ctr"/>
            <a:r>
              <a:rPr lang="de-DE" sz="1600" dirty="0">
                <a:solidFill>
                  <a:schemeClr val="tx1"/>
                </a:solidFill>
              </a:rPr>
              <a:t>Due Date: </a:t>
            </a:r>
          </a:p>
        </p:txBody>
      </p:sp>
      <p:pic>
        <p:nvPicPr>
          <p:cNvPr id="20" name="Grafik 19" descr="Ein Bild, das Grafiken, Grafikdesign, Schablone, Clipart enthält.&#10;&#10;Automatisch generierte Beschreibung">
            <a:extLst>
              <a:ext uri="{FF2B5EF4-FFF2-40B4-BE49-F238E27FC236}">
                <a16:creationId xmlns:a16="http://schemas.microsoft.com/office/drawing/2014/main" id="{ED01D09C-A735-8646-84E7-2FC93591105B}"/>
              </a:ext>
            </a:extLst>
          </p:cNvPr>
          <p:cNvPicPr>
            <a:picLocks noChangeAspect="1"/>
          </p:cNvPicPr>
          <p:nvPr/>
        </p:nvPicPr>
        <p:blipFill rotWithShape="1">
          <a:blip r:embed="rId16"/>
          <a:srcRect r="37887"/>
          <a:stretch/>
        </p:blipFill>
        <p:spPr>
          <a:xfrm>
            <a:off x="8763158" y="5605688"/>
            <a:ext cx="1031047" cy="1098380"/>
          </a:xfrm>
          <a:prstGeom prst="rect">
            <a:avLst/>
          </a:prstGeom>
        </p:spPr>
      </p:pic>
    </p:spTree>
    <p:custDataLst>
      <p:tags r:id="rId1"/>
    </p:custDataLst>
    <p:extLst>
      <p:ext uri="{BB962C8B-B14F-4D97-AF65-F5344CB8AC3E}">
        <p14:creationId xmlns:p14="http://schemas.microsoft.com/office/powerpoint/2010/main" val="394102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fade">
                                      <p:cBhvr>
                                        <p:cTn id="18" dur="500"/>
                                        <p:tgtEl>
                                          <p:spTgt spid="20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5"/>
                                        </p:tgtEl>
                                        <p:attrNameLst>
                                          <p:attrName>style.visibility</p:attrName>
                                        </p:attrNameLst>
                                      </p:cBhvr>
                                      <p:to>
                                        <p:strVal val="visible"/>
                                      </p:to>
                                    </p:set>
                                    <p:animEffect transition="in" filter="fade">
                                      <p:cBhvr>
                                        <p:cTn id="28" dur="500"/>
                                        <p:tgtEl>
                                          <p:spTgt spid="1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6"/>
                                        </p:tgtEl>
                                        <p:attrNameLst>
                                          <p:attrName>style.visibility</p:attrName>
                                        </p:attrNameLst>
                                      </p:cBhvr>
                                      <p:to>
                                        <p:strVal val="visible"/>
                                      </p:to>
                                    </p:set>
                                    <p:animEffect transition="in" filter="fade">
                                      <p:cBhvr>
                                        <p:cTn id="33" dur="500"/>
                                        <p:tgtEl>
                                          <p:spTgt spid="1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4"/>
                                        </p:tgtEl>
                                        <p:attrNameLst>
                                          <p:attrName>style.visibility</p:attrName>
                                        </p:attrNameLst>
                                      </p:cBhvr>
                                      <p:to>
                                        <p:strVal val="visible"/>
                                      </p:to>
                                    </p:set>
                                    <p:animEffect transition="in" filter="fade">
                                      <p:cBhvr>
                                        <p:cTn id="38" dur="500"/>
                                        <p:tgtEl>
                                          <p:spTgt spid="134"/>
                                        </p:tgtEl>
                                      </p:cBhvr>
                                    </p:animEffect>
                                  </p:childTnLst>
                                </p:cTn>
                              </p:par>
                              <p:par>
                                <p:cTn id="39" presetID="10"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500"/>
                                        <p:tgtEl>
                                          <p:spTgt spid="127"/>
                                        </p:tgtEl>
                                      </p:cBhvr>
                                    </p:animEffect>
                                  </p:childTnLst>
                                </p:cTn>
                              </p:par>
                              <p:par>
                                <p:cTn id="42" presetID="10" presetClass="entr" presetSubtype="0" fill="hold" nodeType="withEffect">
                                  <p:stCondLst>
                                    <p:cond delay="0"/>
                                  </p:stCondLst>
                                  <p:childTnLst>
                                    <p:set>
                                      <p:cBhvr>
                                        <p:cTn id="43" dur="1" fill="hold">
                                          <p:stCondLst>
                                            <p:cond delay="0"/>
                                          </p:stCondLst>
                                        </p:cTn>
                                        <p:tgtEl>
                                          <p:spTgt spid="2052"/>
                                        </p:tgtEl>
                                        <p:attrNameLst>
                                          <p:attrName>style.visibility</p:attrName>
                                        </p:attrNameLst>
                                      </p:cBhvr>
                                      <p:to>
                                        <p:strVal val="visible"/>
                                      </p:to>
                                    </p:set>
                                    <p:animEffect transition="in" filter="fade">
                                      <p:cBhvr>
                                        <p:cTn id="44" dur="500"/>
                                        <p:tgtEl>
                                          <p:spTgt spid="2052"/>
                                        </p:tgtEl>
                                      </p:cBhvr>
                                    </p:animEffect>
                                  </p:childTnLst>
                                </p:cTn>
                              </p:par>
                              <p:par>
                                <p:cTn id="45" presetID="10"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animBg="1"/>
      <p:bldP spid="129" grpId="0" animBg="1"/>
      <p:bldP spid="135" grpId="0" animBg="1"/>
      <p:bldP spid="136" grpId="0" animBg="1"/>
      <p:bldP spid="6" grpId="0" animBg="1"/>
      <p:bldP spid="38"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128C47C7-8D59-43F9-AE00-D892E93D80AF}"/>
              </a:ext>
            </a:extLst>
          </p:cNvPr>
          <p:cNvPicPr>
            <a:picLocks noChangeAspect="1"/>
          </p:cNvPicPr>
          <p:nvPr/>
        </p:nvPicPr>
        <p:blipFill rotWithShape="1">
          <a:blip r:embed="rId4">
            <a:duotone>
              <a:prstClr val="black"/>
              <a:srgbClr val="F0C402">
                <a:tint val="45000"/>
                <a:satMod val="400000"/>
              </a:srgbClr>
            </a:duotone>
          </a:blip>
          <a:srcRect l="58669" r="11826"/>
          <a:stretch/>
        </p:blipFill>
        <p:spPr>
          <a:xfrm flipH="1">
            <a:off x="11220512" y="3658661"/>
            <a:ext cx="441435" cy="1496117"/>
          </a:xfrm>
          <a:prstGeom prst="rect">
            <a:avLst/>
          </a:prstGeom>
        </p:spPr>
      </p:pic>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von Frank Homp</a:t>
            </a:r>
          </a:p>
        </p:txBody>
      </p:sp>
      <p:sp>
        <p:nvSpPr>
          <p:cNvPr id="21" name="Rechteck 20">
            <a:extLst>
              <a:ext uri="{FF2B5EF4-FFF2-40B4-BE49-F238E27FC236}">
                <a16:creationId xmlns:a16="http://schemas.microsoft.com/office/drawing/2014/main" id="{0F03DC22-9429-45AF-ADDE-1B0ADF86A6EE}"/>
              </a:ext>
            </a:extLst>
          </p:cNvPr>
          <p:cNvSpPr/>
          <p:nvPr/>
        </p:nvSpPr>
        <p:spPr>
          <a:xfrm>
            <a:off x="500137" y="4012619"/>
            <a:ext cx="2126204" cy="600164"/>
          </a:xfrm>
          <a:prstGeom prst="rect">
            <a:avLst/>
          </a:prstGeom>
        </p:spPr>
        <p:txBody>
          <a:bodyPr wrap="square">
            <a:spAutoFit/>
          </a:bodyPr>
          <a:lstStyle/>
          <a:p>
            <a:pPr lvl="0"/>
            <a:r>
              <a:rPr lang="de-DE" sz="1100" b="1" dirty="0">
                <a:latin typeface="Bahnschrift" panose="020B0502040204020203" pitchFamily="34" charset="0"/>
              </a:rPr>
              <a:t>Schritt 01:</a:t>
            </a:r>
          </a:p>
          <a:p>
            <a:pPr lvl="0"/>
            <a:r>
              <a:rPr lang="de-DE" sz="1100" b="1" dirty="0">
                <a:latin typeface="Bahnschrift" panose="020B0502040204020203" pitchFamily="34" charset="0"/>
              </a:rPr>
              <a:t>Einholen Feedback</a:t>
            </a:r>
            <a:br>
              <a:rPr lang="de-DE" sz="1100" b="1" dirty="0">
                <a:latin typeface="Bahnschrift" panose="020B0502040204020203" pitchFamily="34" charset="0"/>
              </a:rPr>
            </a:br>
            <a:r>
              <a:rPr lang="de-DE" sz="1100" b="1" dirty="0">
                <a:latin typeface="Bahnschrift" panose="020B0502040204020203" pitchFamily="34" charset="0"/>
              </a:rPr>
              <a:t>vom Justiziariat</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2537" y="3507689"/>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sp>
        <p:nvSpPr>
          <p:cNvPr id="26" name="Rechteck 25">
            <a:extLst>
              <a:ext uri="{FF2B5EF4-FFF2-40B4-BE49-F238E27FC236}">
                <a16:creationId xmlns:a16="http://schemas.microsoft.com/office/drawing/2014/main" id="{22860962-EBE5-4B0A-BE54-8213306969CA}"/>
              </a:ext>
            </a:extLst>
          </p:cNvPr>
          <p:cNvSpPr/>
          <p:nvPr/>
        </p:nvSpPr>
        <p:spPr>
          <a:xfrm>
            <a:off x="1707432" y="1093359"/>
            <a:ext cx="2588367" cy="600164"/>
          </a:xfrm>
          <a:prstGeom prst="rect">
            <a:avLst/>
          </a:prstGeom>
        </p:spPr>
        <p:txBody>
          <a:bodyPr wrap="square">
            <a:spAutoFit/>
          </a:bodyPr>
          <a:lstStyle/>
          <a:p>
            <a:pPr lvl="0"/>
            <a:r>
              <a:rPr lang="de-DE" sz="1100" b="1" dirty="0">
                <a:latin typeface="Bahnschrift" panose="020B0502040204020203" pitchFamily="34" charset="0"/>
              </a:rPr>
              <a:t>Schritt 02:</a:t>
            </a:r>
          </a:p>
          <a:p>
            <a:pPr lvl="0"/>
            <a:r>
              <a:rPr lang="de-DE" sz="1100" b="1" dirty="0">
                <a:latin typeface="Bahnschrift" panose="020B0502040204020203" pitchFamily="34" charset="0"/>
              </a:rPr>
              <a:t>Besprechung des ersten Entwurfs z.B. mit Prorektor*innen</a:t>
            </a:r>
          </a:p>
        </p:txBody>
      </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8063" y="1286477"/>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7880" y="4896481"/>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6848862" y="4961893"/>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sp>
        <p:nvSpPr>
          <p:cNvPr id="52" name="Rechteck 51">
            <a:extLst>
              <a:ext uri="{FF2B5EF4-FFF2-40B4-BE49-F238E27FC236}">
                <a16:creationId xmlns:a16="http://schemas.microsoft.com/office/drawing/2014/main" id="{084F6C46-5030-477F-B8C6-1EC488453E59}"/>
              </a:ext>
            </a:extLst>
          </p:cNvPr>
          <p:cNvSpPr/>
          <p:nvPr/>
        </p:nvSpPr>
        <p:spPr>
          <a:xfrm>
            <a:off x="6004904" y="5653697"/>
            <a:ext cx="3403464" cy="553998"/>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Zugang zum Entwurfs für identifizierte Stakeholder</a:t>
            </a:r>
          </a:p>
          <a:p>
            <a:pPr marL="171450" lvl="0" indent="-171450">
              <a:buFont typeface="Arial" panose="020B0604020202020204" pitchFamily="34" charset="0"/>
              <a:buChar char="•"/>
            </a:pPr>
            <a:r>
              <a:rPr lang="de-DE" sz="1000" dirty="0">
                <a:latin typeface="Bahnschrift" panose="020B0502040204020203" pitchFamily="34" charset="0"/>
              </a:rPr>
              <a:t>Identifikation von Diskussionspunkten für bilaterale Gespräche (siehe Schritt 07)</a:t>
            </a:r>
          </a:p>
        </p:txBody>
      </p:sp>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08603" y="2636621"/>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6185996" y="2010470"/>
            <a:ext cx="2022984" cy="646331"/>
          </a:xfrm>
          <a:prstGeom prst="rect">
            <a:avLst/>
          </a:prstGeom>
        </p:spPr>
        <p:txBody>
          <a:bodyPr wrap="square">
            <a:spAutoFit/>
          </a:bodyPr>
          <a:lstStyle/>
          <a:p>
            <a:pPr lvl="0" algn="r"/>
            <a:r>
              <a:rPr lang="de-DE" sz="1200" b="1" dirty="0">
                <a:latin typeface="Bahnschrift" panose="020B0502040204020203" pitchFamily="34" charset="0"/>
              </a:rPr>
              <a:t>Schritt 07:</a:t>
            </a:r>
          </a:p>
          <a:p>
            <a:pPr lvl="0" algn="r"/>
            <a:r>
              <a:rPr lang="de-DE" sz="1200" b="1" dirty="0">
                <a:latin typeface="Bahnschrift" panose="020B0502040204020203" pitchFamily="34" charset="0"/>
              </a:rPr>
              <a:t>ggf. bilaterale Gespräche</a:t>
            </a:r>
          </a:p>
          <a:p>
            <a:pPr lvl="0" algn="r"/>
            <a:r>
              <a:rPr lang="de-DE" sz="1200" b="1" dirty="0">
                <a:latin typeface="Bahnschrift" panose="020B0502040204020203" pitchFamily="34" charset="0"/>
              </a:rPr>
              <a:t>(synchron) </a:t>
            </a:r>
          </a:p>
        </p:txBody>
      </p:sp>
      <p:sp>
        <p:nvSpPr>
          <p:cNvPr id="68" name="Rechteck 67">
            <a:extLst>
              <a:ext uri="{FF2B5EF4-FFF2-40B4-BE49-F238E27FC236}">
                <a16:creationId xmlns:a16="http://schemas.microsoft.com/office/drawing/2014/main" id="{EF1756B0-2232-4FAA-838F-B3856A35DAA9}"/>
              </a:ext>
            </a:extLst>
          </p:cNvPr>
          <p:cNvSpPr/>
          <p:nvPr/>
        </p:nvSpPr>
        <p:spPr>
          <a:xfrm>
            <a:off x="4985319" y="2745860"/>
            <a:ext cx="2765798" cy="707886"/>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ggf. Besprechung der in 05</a:t>
            </a:r>
            <a:br>
              <a:rPr lang="de-DE" sz="1000" dirty="0">
                <a:latin typeface="Bahnschrift" panose="020B0502040204020203" pitchFamily="34" charset="0"/>
              </a:rPr>
            </a:br>
            <a:r>
              <a:rPr lang="de-DE" sz="1000" dirty="0">
                <a:latin typeface="Bahnschrift" panose="020B0502040204020203" pitchFamily="34" charset="0"/>
              </a:rPr>
              <a:t>identifizierten Diskussionspunkte</a:t>
            </a:r>
          </a:p>
          <a:p>
            <a:pPr marL="171450" lvl="0" indent="-171450">
              <a:buFont typeface="Arial" panose="020B0604020202020204" pitchFamily="34" charset="0"/>
              <a:buChar char="•"/>
            </a:pPr>
            <a:r>
              <a:rPr lang="de-DE" sz="1000" dirty="0">
                <a:latin typeface="Bahnschrift" panose="020B0502040204020203" pitchFamily="34" charset="0"/>
              </a:rPr>
              <a:t>ggf. bilaterale Gespräch mit einzelnen Stakeholdern</a:t>
            </a:r>
          </a:p>
        </p:txBody>
      </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06102" y="424514"/>
            <a:ext cx="656981" cy="656981"/>
          </a:xfrm>
          <a:prstGeom prst="rect">
            <a:avLst/>
          </a:prstGeom>
        </p:spPr>
      </p:pic>
      <p:sp>
        <p:nvSpPr>
          <p:cNvPr id="77" name="Rechteck 76">
            <a:extLst>
              <a:ext uri="{FF2B5EF4-FFF2-40B4-BE49-F238E27FC236}">
                <a16:creationId xmlns:a16="http://schemas.microsoft.com/office/drawing/2014/main" id="{4D554E4F-FE20-4D9B-ADE6-26687A26B36A}"/>
              </a:ext>
            </a:extLst>
          </p:cNvPr>
          <p:cNvSpPr/>
          <p:nvPr/>
        </p:nvSpPr>
        <p:spPr>
          <a:xfrm>
            <a:off x="10844354" y="475870"/>
            <a:ext cx="1900328" cy="1015663"/>
          </a:xfrm>
          <a:prstGeom prst="rect">
            <a:avLst/>
          </a:prstGeom>
        </p:spPr>
        <p:txBody>
          <a:bodyPr wrap="square">
            <a:spAutoFit/>
          </a:bodyPr>
          <a:lstStyle/>
          <a:p>
            <a:r>
              <a:rPr lang="de-DE" sz="1200" b="1" dirty="0">
                <a:latin typeface="Bahnschrift" panose="020B0502040204020203" pitchFamily="34" charset="0"/>
              </a:rPr>
              <a:t>Schritt 09:</a:t>
            </a:r>
          </a:p>
          <a:p>
            <a:r>
              <a:rPr lang="de-DE" sz="1200" b="1" dirty="0">
                <a:latin typeface="Bahnschrift" panose="020B0502040204020203" pitchFamily="34" charset="0"/>
              </a:rPr>
              <a:t>Besprechung des</a:t>
            </a:r>
          </a:p>
          <a:p>
            <a:r>
              <a:rPr lang="de-DE" sz="1200" b="1" dirty="0">
                <a:latin typeface="Bahnschrift" panose="020B0502040204020203" pitchFamily="34" charset="0"/>
              </a:rPr>
              <a:t>finalen Entwurfs</a:t>
            </a:r>
            <a:br>
              <a:rPr lang="de-DE" sz="1200" b="1" dirty="0">
                <a:latin typeface="Bahnschrift" panose="020B0502040204020203" pitchFamily="34" charset="0"/>
              </a:rPr>
            </a:br>
            <a:r>
              <a:rPr lang="de-DE" sz="1200" b="1" dirty="0">
                <a:latin typeface="Bahnschrift" panose="020B0502040204020203" pitchFamily="34" charset="0"/>
              </a:rPr>
              <a:t>(synchron?)</a:t>
            </a:r>
            <a:br>
              <a:rPr lang="de-DE" sz="1200" b="1" dirty="0">
                <a:latin typeface="Bahnschrift" panose="020B0502040204020203" pitchFamily="34" charset="0"/>
              </a:rPr>
            </a:br>
            <a:endParaRPr lang="de-DE" sz="1200" b="1" dirty="0">
              <a:latin typeface="Bahnschrift" panose="020B0502040204020203" pitchFamily="34" charset="0"/>
            </a:endParaRPr>
          </a:p>
        </p:txBody>
      </p:sp>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89150" y="5187681"/>
            <a:ext cx="534616" cy="534616"/>
          </a:xfrm>
          <a:prstGeom prst="rect">
            <a:avLst/>
          </a:prstGeom>
        </p:spPr>
      </p:pic>
      <p:sp>
        <p:nvSpPr>
          <p:cNvPr id="95" name="Rechteck 94">
            <a:extLst>
              <a:ext uri="{FF2B5EF4-FFF2-40B4-BE49-F238E27FC236}">
                <a16:creationId xmlns:a16="http://schemas.microsoft.com/office/drawing/2014/main" id="{90CEDE0E-3768-4711-86B8-7695A5440627}"/>
              </a:ext>
            </a:extLst>
          </p:cNvPr>
          <p:cNvSpPr/>
          <p:nvPr/>
        </p:nvSpPr>
        <p:spPr>
          <a:xfrm>
            <a:off x="9271714" y="5147932"/>
            <a:ext cx="1900328" cy="646331"/>
          </a:xfrm>
          <a:prstGeom prst="rect">
            <a:avLst/>
          </a:prstGeom>
        </p:spPr>
        <p:txBody>
          <a:bodyPr wrap="square">
            <a:spAutoFit/>
          </a:bodyPr>
          <a:lstStyle/>
          <a:p>
            <a:pPr lvl="0" algn="r"/>
            <a:r>
              <a:rPr lang="de-DE" sz="1200" b="1" dirty="0">
                <a:latin typeface="Bahnschrift" panose="020B0502040204020203" pitchFamily="34" charset="0"/>
              </a:rPr>
              <a:t>Schritt 11:</a:t>
            </a:r>
          </a:p>
          <a:p>
            <a:pPr lvl="0" algn="r"/>
            <a:r>
              <a:rPr lang="de-DE" sz="1200" b="1" dirty="0">
                <a:latin typeface="Bahnschrift" panose="020B0502040204020203" pitchFamily="34" charset="0"/>
              </a:rPr>
              <a:t>Veröffentlichung &amp;</a:t>
            </a:r>
          </a:p>
          <a:p>
            <a:pPr lvl="0" algn="r"/>
            <a:r>
              <a:rPr lang="de-DE" sz="1200" b="1" dirty="0">
                <a:latin typeface="Bahnschrift" panose="020B0502040204020203" pitchFamily="34" charset="0"/>
              </a:rPr>
              <a:t>Bekanntmachung</a:t>
            </a:r>
          </a:p>
        </p:txBody>
      </p:sp>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sp>
        <p:nvSpPr>
          <p:cNvPr id="98" name="Rechteck 97">
            <a:extLst>
              <a:ext uri="{FF2B5EF4-FFF2-40B4-BE49-F238E27FC236}">
                <a16:creationId xmlns:a16="http://schemas.microsoft.com/office/drawing/2014/main" id="{E361C9A4-1AEF-420D-AE5C-38D3AB3648AC}"/>
              </a:ext>
            </a:extLst>
          </p:cNvPr>
          <p:cNvSpPr/>
          <p:nvPr/>
        </p:nvSpPr>
        <p:spPr>
          <a:xfrm>
            <a:off x="2960436" y="2041616"/>
            <a:ext cx="2166835" cy="600164"/>
          </a:xfrm>
          <a:prstGeom prst="rect">
            <a:avLst/>
          </a:prstGeom>
        </p:spPr>
        <p:txBody>
          <a:bodyPr wrap="square">
            <a:spAutoFit/>
          </a:bodyPr>
          <a:lstStyle/>
          <a:p>
            <a:pPr lvl="0"/>
            <a:r>
              <a:rPr lang="de-DE" sz="1100" b="1" dirty="0">
                <a:latin typeface="Bahnschrift" panose="020B0502040204020203" pitchFamily="34" charset="0"/>
              </a:rPr>
              <a:t>Schritt 03:</a:t>
            </a:r>
          </a:p>
          <a:p>
            <a:pPr lvl="0"/>
            <a:r>
              <a:rPr lang="de-DE" sz="1100" b="1" dirty="0">
                <a:latin typeface="Bahnschrift" panose="020B0502040204020203" pitchFamily="34" charset="0"/>
              </a:rPr>
              <a:t>Vorstellung in der Strategiegruppe „XY“</a:t>
            </a:r>
          </a:p>
        </p:txBody>
      </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sp>
        <p:nvSpPr>
          <p:cNvPr id="104" name="Rechteck 103">
            <a:extLst>
              <a:ext uri="{FF2B5EF4-FFF2-40B4-BE49-F238E27FC236}">
                <a16:creationId xmlns:a16="http://schemas.microsoft.com/office/drawing/2014/main" id="{8ACF90A4-0447-4911-9392-30B03DEAFF7A}"/>
              </a:ext>
            </a:extLst>
          </p:cNvPr>
          <p:cNvSpPr/>
          <p:nvPr/>
        </p:nvSpPr>
        <p:spPr>
          <a:xfrm>
            <a:off x="2995420" y="3127975"/>
            <a:ext cx="1567428" cy="769441"/>
          </a:xfrm>
          <a:prstGeom prst="rect">
            <a:avLst/>
          </a:prstGeom>
        </p:spPr>
        <p:txBody>
          <a:bodyPr wrap="square">
            <a:spAutoFit/>
          </a:bodyPr>
          <a:lstStyle/>
          <a:p>
            <a:pPr lvl="0"/>
            <a:r>
              <a:rPr lang="de-DE" sz="1100" b="1" dirty="0">
                <a:latin typeface="Bahnschrift" panose="020B0502040204020203" pitchFamily="34" charset="0"/>
              </a:rPr>
              <a:t>Schritt 05:</a:t>
            </a:r>
          </a:p>
          <a:p>
            <a:pPr lvl="0"/>
            <a:r>
              <a:rPr lang="de-DE" sz="1100" b="1" dirty="0">
                <a:latin typeface="Bahnschrift" panose="020B0502040204020203" pitchFamily="34" charset="0"/>
              </a:rPr>
              <a:t>KICK-OFF</a:t>
            </a:r>
            <a:br>
              <a:rPr lang="de-DE" sz="1100" b="1" dirty="0">
                <a:latin typeface="Bahnschrift" panose="020B0502040204020203" pitchFamily="34" charset="0"/>
              </a:rPr>
            </a:br>
            <a:r>
              <a:rPr lang="de-DE" sz="1100" b="1" dirty="0">
                <a:latin typeface="Bahnschrift" panose="020B0502040204020203" pitchFamily="34" charset="0"/>
              </a:rPr>
              <a:t>(synchron?) </a:t>
            </a:r>
            <a:br>
              <a:rPr lang="de-DE" sz="1100" b="1" dirty="0">
                <a:latin typeface="Bahnschrift" panose="020B0502040204020203" pitchFamily="34" charset="0"/>
              </a:rPr>
            </a:br>
            <a:endParaRPr lang="de-DE" sz="1100" b="1" dirty="0">
              <a:latin typeface="Bahnschrift" panose="020B0502040204020203" pitchFamily="34" charset="0"/>
            </a:endParaRPr>
          </a:p>
        </p:txBody>
      </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sp>
        <p:nvSpPr>
          <p:cNvPr id="110" name="Rechteck 109">
            <a:extLst>
              <a:ext uri="{FF2B5EF4-FFF2-40B4-BE49-F238E27FC236}">
                <a16:creationId xmlns:a16="http://schemas.microsoft.com/office/drawing/2014/main" id="{4C226807-C37C-4352-B6FF-D5299DC6966A}"/>
              </a:ext>
            </a:extLst>
          </p:cNvPr>
          <p:cNvSpPr/>
          <p:nvPr/>
        </p:nvSpPr>
        <p:spPr>
          <a:xfrm>
            <a:off x="9255218" y="3092210"/>
            <a:ext cx="1139736" cy="461665"/>
          </a:xfrm>
          <a:prstGeom prst="rect">
            <a:avLst/>
          </a:prstGeom>
        </p:spPr>
        <p:txBody>
          <a:bodyPr wrap="square">
            <a:spAutoFit/>
          </a:bodyPr>
          <a:lstStyle/>
          <a:p>
            <a:pPr lvl="0" algn="r"/>
            <a:r>
              <a:rPr lang="de-DE" sz="1200" b="1" dirty="0">
                <a:latin typeface="Bahnschrift" panose="020B0502040204020203" pitchFamily="34" charset="0"/>
              </a:rPr>
              <a:t>Schritt 10:</a:t>
            </a:r>
          </a:p>
          <a:p>
            <a:pPr lvl="0" algn="r"/>
            <a:r>
              <a:rPr lang="de-DE" sz="1200" b="1" dirty="0">
                <a:latin typeface="Bahnschrift" panose="020B0502040204020203" pitchFamily="34" charset="0"/>
              </a:rPr>
              <a:t>Gremien</a:t>
            </a:r>
          </a:p>
        </p:txBody>
      </p:sp>
      <p:pic>
        <p:nvPicPr>
          <p:cNvPr id="113" name="Grafik 112" descr="Sitzungssaal">
            <a:extLst>
              <a:ext uri="{FF2B5EF4-FFF2-40B4-BE49-F238E27FC236}">
                <a16:creationId xmlns:a16="http://schemas.microsoft.com/office/drawing/2014/main" id="{370FD617-246A-4C1B-8EE1-64E58693DF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22774" y="2565176"/>
            <a:ext cx="656980" cy="656980"/>
          </a:xfrm>
          <a:prstGeom prst="rect">
            <a:avLst/>
          </a:prstGeom>
          <a:effectLst/>
        </p:spPr>
      </p:pic>
      <p:sp>
        <p:nvSpPr>
          <p:cNvPr id="111" name="Rechteck 110">
            <a:extLst>
              <a:ext uri="{FF2B5EF4-FFF2-40B4-BE49-F238E27FC236}">
                <a16:creationId xmlns:a16="http://schemas.microsoft.com/office/drawing/2014/main" id="{B4F00EA4-FF49-4A66-994A-6744305B9BA7}"/>
              </a:ext>
            </a:extLst>
          </p:cNvPr>
          <p:cNvSpPr/>
          <p:nvPr/>
        </p:nvSpPr>
        <p:spPr>
          <a:xfrm>
            <a:off x="9679820" y="5807586"/>
            <a:ext cx="2726396" cy="861774"/>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(OER) Homepage</a:t>
            </a:r>
          </a:p>
          <a:p>
            <a:pPr marL="171450" lvl="0" indent="-171450">
              <a:buFont typeface="Arial" panose="020B0604020202020204" pitchFamily="34" charset="0"/>
              <a:buChar char="•"/>
            </a:pPr>
            <a:r>
              <a:rPr lang="de-DE" sz="1000" dirty="0">
                <a:latin typeface="Bahnschrift" panose="020B0502040204020203" pitchFamily="34" charset="0"/>
              </a:rPr>
              <a:t>Amtliche Bekanntmachung</a:t>
            </a:r>
          </a:p>
          <a:p>
            <a:pPr marL="171450" lvl="0" indent="-171450">
              <a:buFont typeface="Arial" panose="020B0604020202020204" pitchFamily="34" charset="0"/>
              <a:buChar char="•"/>
            </a:pPr>
            <a:r>
              <a:rPr lang="de-DE" sz="1000" dirty="0">
                <a:latin typeface="Bahnschrift" panose="020B0502040204020203" pitchFamily="34" charset="0"/>
              </a:rPr>
              <a:t>Pressemitteilung</a:t>
            </a:r>
          </a:p>
          <a:p>
            <a:pPr marL="171450" lvl="0" indent="-171450">
              <a:buFont typeface="Arial" panose="020B0604020202020204" pitchFamily="34" charset="0"/>
              <a:buChar char="•"/>
            </a:pPr>
            <a:r>
              <a:rPr lang="de-DE" sz="1000" dirty="0">
                <a:latin typeface="Bahnschrift" panose="020B0502040204020203" pitchFamily="34" charset="0"/>
              </a:rPr>
              <a:t>Bezugnahme in OER Workshops</a:t>
            </a:r>
          </a:p>
          <a:p>
            <a:pPr marL="171450" lvl="0" indent="-171450">
              <a:buFont typeface="Arial" panose="020B0604020202020204" pitchFamily="34" charset="0"/>
              <a:buChar char="•"/>
            </a:pPr>
            <a:r>
              <a:rPr lang="de-DE" sz="1000" dirty="0">
                <a:latin typeface="Bahnschrift" panose="020B0502040204020203" pitchFamily="34" charset="0"/>
              </a:rPr>
              <a:t>Blogs</a:t>
            </a:r>
          </a:p>
        </p:txBody>
      </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94166" y="2045631"/>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066184" y="3351579"/>
            <a:ext cx="515526" cy="515526"/>
          </a:xfrm>
          <a:prstGeom prst="rect">
            <a:avLst/>
          </a:prstGeom>
        </p:spPr>
      </p:pic>
      <p:sp>
        <p:nvSpPr>
          <p:cNvPr id="114" name="Rechteck 113">
            <a:extLst>
              <a:ext uri="{FF2B5EF4-FFF2-40B4-BE49-F238E27FC236}">
                <a16:creationId xmlns:a16="http://schemas.microsoft.com/office/drawing/2014/main" id="{82B660ED-C2B9-4139-96E3-35E600EDD363}"/>
              </a:ext>
            </a:extLst>
          </p:cNvPr>
          <p:cNvSpPr/>
          <p:nvPr/>
        </p:nvSpPr>
        <p:spPr>
          <a:xfrm>
            <a:off x="2869093" y="3751673"/>
            <a:ext cx="1292875" cy="784830"/>
          </a:xfrm>
          <a:prstGeom prst="rect">
            <a:avLst/>
          </a:prstGeom>
        </p:spPr>
        <p:txBody>
          <a:bodyPr wrap="square">
            <a:spAutoFit/>
          </a:bodyPr>
          <a:lstStyle/>
          <a:p>
            <a:pPr marL="85725" indent="-85725">
              <a:buFont typeface="Arial" panose="020B0604020202020204" pitchFamily="34" charset="0"/>
              <a:buChar char="•"/>
            </a:pPr>
            <a:r>
              <a:rPr lang="de-DE" sz="900" dirty="0">
                <a:latin typeface="Bahnschrift" panose="020B0502040204020203" pitchFamily="34" charset="0"/>
              </a:rPr>
              <a:t>Vorstellung des Entwurfs</a:t>
            </a:r>
          </a:p>
          <a:p>
            <a:pPr marL="85725" indent="-85725">
              <a:buFont typeface="Arial" panose="020B0604020202020204" pitchFamily="34" charset="0"/>
              <a:buChar char="•"/>
            </a:pPr>
            <a:r>
              <a:rPr lang="de-DE" sz="900" dirty="0">
                <a:latin typeface="Bahnschrift" panose="020B0502040204020203" pitchFamily="34" charset="0"/>
              </a:rPr>
              <a:t>Vorstellung des Entwicklungsprozesses</a:t>
            </a:r>
          </a:p>
        </p:txBody>
      </p:sp>
      <p:sp>
        <p:nvSpPr>
          <p:cNvPr id="121" name="Rechteck 120">
            <a:extLst>
              <a:ext uri="{FF2B5EF4-FFF2-40B4-BE49-F238E27FC236}">
                <a16:creationId xmlns:a16="http://schemas.microsoft.com/office/drawing/2014/main" id="{19EAED88-5512-424E-A002-34C03A4E6434}"/>
              </a:ext>
            </a:extLst>
          </p:cNvPr>
          <p:cNvSpPr/>
          <p:nvPr/>
        </p:nvSpPr>
        <p:spPr>
          <a:xfrm>
            <a:off x="7029345" y="737006"/>
            <a:ext cx="1527770" cy="600164"/>
          </a:xfrm>
          <a:prstGeom prst="rect">
            <a:avLst/>
          </a:prstGeom>
        </p:spPr>
        <p:txBody>
          <a:bodyPr wrap="square">
            <a:spAutoFit/>
          </a:bodyPr>
          <a:lstStyle/>
          <a:p>
            <a:pPr lvl="0" algn="r"/>
            <a:r>
              <a:rPr lang="de-DE" sz="1100" b="1" dirty="0">
                <a:latin typeface="Bahnschrift" panose="020B0502040204020203" pitchFamily="34" charset="0"/>
              </a:rPr>
              <a:t>Schritt 08:</a:t>
            </a:r>
          </a:p>
          <a:p>
            <a:pPr lvl="0" algn="r"/>
            <a:r>
              <a:rPr lang="de-DE" sz="1100" b="1" dirty="0">
                <a:latin typeface="Bahnschrift" panose="020B0502040204020203" pitchFamily="34" charset="0"/>
              </a:rPr>
              <a:t>Finaler Check durch Justiziariat</a:t>
            </a:r>
          </a:p>
        </p:txBody>
      </p:sp>
      <p:pic>
        <p:nvPicPr>
          <p:cNvPr id="122" name="Grafik 121" descr="Waage der Justitia">
            <a:extLst>
              <a:ext uri="{FF2B5EF4-FFF2-40B4-BE49-F238E27FC236}">
                <a16:creationId xmlns:a16="http://schemas.microsoft.com/office/drawing/2014/main" id="{8E6789EE-D61E-4A27-9193-5531E94999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0852" y="739335"/>
            <a:ext cx="515526" cy="515526"/>
          </a:xfrm>
          <a:prstGeom prst="rect">
            <a:avLst/>
          </a:prstGeom>
          <a:effectLst/>
        </p:spPr>
      </p:pic>
      <p:sp>
        <p:nvSpPr>
          <p:cNvPr id="88" name="Rechteck 87">
            <a:extLst>
              <a:ext uri="{FF2B5EF4-FFF2-40B4-BE49-F238E27FC236}">
                <a16:creationId xmlns:a16="http://schemas.microsoft.com/office/drawing/2014/main" id="{47C5BEDC-72CF-455C-82E6-5B27063230A6}"/>
              </a:ext>
            </a:extLst>
          </p:cNvPr>
          <p:cNvSpPr/>
          <p:nvPr/>
        </p:nvSpPr>
        <p:spPr>
          <a:xfrm>
            <a:off x="752770" y="5581817"/>
            <a:ext cx="1755446" cy="600164"/>
          </a:xfrm>
          <a:prstGeom prst="rect">
            <a:avLst/>
          </a:prstGeom>
        </p:spPr>
        <p:txBody>
          <a:bodyPr wrap="square">
            <a:spAutoFit/>
          </a:bodyPr>
          <a:lstStyle/>
          <a:p>
            <a:pPr lvl="0" algn="r"/>
            <a:r>
              <a:rPr lang="de-DE" sz="1100" b="1" dirty="0">
                <a:latin typeface="Bahnschrift" panose="020B0502040204020203" pitchFamily="34" charset="0"/>
              </a:rPr>
              <a:t>Schritt 04:</a:t>
            </a:r>
          </a:p>
          <a:p>
            <a:pPr lvl="0" algn="r"/>
            <a:r>
              <a:rPr lang="de-DE" sz="1100" b="1" dirty="0">
                <a:latin typeface="Bahnschrift" panose="020B0502040204020203" pitchFamily="34" charset="0"/>
              </a:rPr>
              <a:t>Wiedervorlage beim Justiziariat</a:t>
            </a:r>
          </a:p>
        </p:txBody>
      </p:sp>
      <p:pic>
        <p:nvPicPr>
          <p:cNvPr id="89" name="Grafik 88" descr="Waage der Justitia">
            <a:extLst>
              <a:ext uri="{FF2B5EF4-FFF2-40B4-BE49-F238E27FC236}">
                <a16:creationId xmlns:a16="http://schemas.microsoft.com/office/drawing/2014/main" id="{BEC0E8EB-F594-408F-B599-A12AEE32277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985688" y="5022198"/>
            <a:ext cx="515526" cy="515526"/>
          </a:xfrm>
          <a:prstGeom prst="rect">
            <a:avLst/>
          </a:prstGeom>
          <a:effectLst/>
        </p:spPr>
      </p:pic>
      <p:grpSp>
        <p:nvGrpSpPr>
          <p:cNvPr id="90" name="Gruppieren 89">
            <a:extLst>
              <a:ext uri="{FF2B5EF4-FFF2-40B4-BE49-F238E27FC236}">
                <a16:creationId xmlns:a16="http://schemas.microsoft.com/office/drawing/2014/main" id="{E4EC90FD-0A3A-4DC6-BC8E-D3B4CD3A8B72}"/>
              </a:ext>
            </a:extLst>
          </p:cNvPr>
          <p:cNvGrpSpPr/>
          <p:nvPr/>
        </p:nvGrpSpPr>
        <p:grpSpPr>
          <a:xfrm>
            <a:off x="4904898" y="4082870"/>
            <a:ext cx="657816" cy="657816"/>
            <a:chOff x="4682283" y="2625238"/>
            <a:chExt cx="827033" cy="827033"/>
          </a:xfrm>
        </p:grpSpPr>
        <p:sp>
          <p:nvSpPr>
            <p:cNvPr id="91" name="Ellipse 90">
              <a:extLst>
                <a:ext uri="{FF2B5EF4-FFF2-40B4-BE49-F238E27FC236}">
                  <a16:creationId xmlns:a16="http://schemas.microsoft.com/office/drawing/2014/main" id="{E79630D1-E930-44C8-8121-ED5F10FF1946}"/>
                </a:ext>
              </a:extLst>
            </p:cNvPr>
            <p:cNvSpPr/>
            <p:nvPr/>
          </p:nvSpPr>
          <p:spPr>
            <a:xfrm>
              <a:off x="4682283" y="2625238"/>
              <a:ext cx="827033" cy="827033"/>
            </a:xfrm>
            <a:prstGeom prst="ellipse">
              <a:avLst/>
            </a:prstGeom>
            <a:solidFill>
              <a:schemeClr val="bg1"/>
            </a:solidFill>
            <a:ln>
              <a:solidFill>
                <a:srgbClr val="5858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2" name="Grafik 91" descr="Wiederholen">
              <a:extLst>
                <a:ext uri="{FF2B5EF4-FFF2-40B4-BE49-F238E27FC236}">
                  <a16:creationId xmlns:a16="http://schemas.microsoft.com/office/drawing/2014/main" id="{421B8ECA-F192-4EF9-B945-88FEF104BC8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16200000">
              <a:off x="4732478" y="2675433"/>
              <a:ext cx="726642" cy="726642"/>
            </a:xfrm>
            <a:prstGeom prst="rect">
              <a:avLst/>
            </a:prstGeom>
            <a:effectLst/>
          </p:spPr>
        </p:pic>
      </p:grpSp>
      <p:sp>
        <p:nvSpPr>
          <p:cNvPr id="112" name="Legende: mit Linie mit Rahmen und Akzentuierungsbalken 111">
            <a:extLst>
              <a:ext uri="{FF2B5EF4-FFF2-40B4-BE49-F238E27FC236}">
                <a16:creationId xmlns:a16="http://schemas.microsoft.com/office/drawing/2014/main" id="{A7C60B49-D7B9-4232-8E0C-0C78A1CBC323}"/>
              </a:ext>
            </a:extLst>
          </p:cNvPr>
          <p:cNvSpPr/>
          <p:nvPr/>
        </p:nvSpPr>
        <p:spPr>
          <a:xfrm rot="5400000">
            <a:off x="4652398" y="5385078"/>
            <a:ext cx="665841" cy="1257318"/>
          </a:xfrm>
          <a:prstGeom prst="accentBorderCallout1">
            <a:avLst>
              <a:gd name="adj1" fmla="val 70424"/>
              <a:gd name="adj2" fmla="val -11947"/>
              <a:gd name="adj3" fmla="val 46791"/>
              <a:gd name="adj4" fmla="val -133500"/>
            </a:avLst>
          </a:prstGeom>
          <a:noFill/>
          <a:ln w="9525">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just"/>
            <a:r>
              <a:rPr lang="de-DE" sz="700" dirty="0">
                <a:solidFill>
                  <a:srgbClr val="000000"/>
                </a:solidFill>
                <a:latin typeface="Bahnschrift" panose="020B0502040204020203" pitchFamily="34" charset="0"/>
              </a:rPr>
              <a:t>ggf. wiederholen eines „Großgruppentreffens“ um Zwischenstände zu besprechen (AG OER „am Leben halten“)</a:t>
            </a:r>
          </a:p>
        </p:txBody>
      </p:sp>
      <p:pic>
        <p:nvPicPr>
          <p:cNvPr id="116" name="Grafik 115">
            <a:extLst>
              <a:ext uri="{FF2B5EF4-FFF2-40B4-BE49-F238E27FC236}">
                <a16:creationId xmlns:a16="http://schemas.microsoft.com/office/drawing/2014/main" id="{C3D972C0-0581-4186-A689-FDBA3963A98E}"/>
              </a:ext>
            </a:extLst>
          </p:cNvPr>
          <p:cNvPicPr>
            <a:picLocks noChangeAspect="1"/>
          </p:cNvPicPr>
          <p:nvPr/>
        </p:nvPicPr>
        <p:blipFill rotWithShape="1">
          <a:blip r:embed="rId4">
            <a:duotone>
              <a:prstClr val="black"/>
              <a:srgbClr val="F0C402">
                <a:tint val="45000"/>
                <a:satMod val="400000"/>
              </a:srgbClr>
            </a:duotone>
          </a:blip>
          <a:srcRect r="41853"/>
          <a:stretch/>
        </p:blipFill>
        <p:spPr>
          <a:xfrm flipH="1">
            <a:off x="11634771" y="3661075"/>
            <a:ext cx="869941" cy="1496117"/>
          </a:xfrm>
          <a:prstGeom prst="rect">
            <a:avLst/>
          </a:prstGeom>
        </p:spPr>
      </p:pic>
      <p:sp>
        <p:nvSpPr>
          <p:cNvPr id="5" name="Rechteck 4">
            <a:extLst>
              <a:ext uri="{FF2B5EF4-FFF2-40B4-BE49-F238E27FC236}">
                <a16:creationId xmlns:a16="http://schemas.microsoft.com/office/drawing/2014/main" id="{7ED80AC7-D053-4603-896D-53FEF48D44BB}"/>
              </a:ext>
            </a:extLst>
          </p:cNvPr>
          <p:cNvSpPr/>
          <p:nvPr/>
        </p:nvSpPr>
        <p:spPr>
          <a:xfrm>
            <a:off x="11661947" y="3796025"/>
            <a:ext cx="585279" cy="461665"/>
          </a:xfrm>
          <a:prstGeom prst="rect">
            <a:avLst/>
          </a:prstGeom>
          <a:noFill/>
        </p:spPr>
        <p:txBody>
          <a:bodyPr wrap="square" lIns="91440" tIns="45720" rIns="91440" bIns="45720">
            <a:spAutoFit/>
          </a:bodyPr>
          <a:lstStyle/>
          <a:p>
            <a:pPr algn="ctr"/>
            <a:r>
              <a:rPr lang="de-DE" sz="2400" b="0" cap="none" spc="0" dirty="0">
                <a:ln w="0"/>
                <a:solidFill>
                  <a:schemeClr val="bg1"/>
                </a:solidFill>
                <a:effectLst>
                  <a:outerShdw blurRad="38100" dist="19050" dir="2700000" algn="tl" rotWithShape="0">
                    <a:schemeClr val="dk1">
                      <a:alpha val="40000"/>
                    </a:schemeClr>
                  </a:outerShdw>
                </a:effectLst>
              </a:rPr>
              <a:t>11</a:t>
            </a:r>
          </a:p>
        </p:txBody>
      </p:sp>
    </p:spTree>
    <p:custDataLst>
      <p:tags r:id="rId1"/>
    </p:custDataLst>
    <p:extLst>
      <p:ext uri="{BB962C8B-B14F-4D97-AF65-F5344CB8AC3E}">
        <p14:creationId xmlns:p14="http://schemas.microsoft.com/office/powerpoint/2010/main" val="2648105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3AB99AC5-868B-4B42-AAD7-52387F4BFDF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pic>
        <p:nvPicPr>
          <p:cNvPr id="9" name="Grafik 8" descr="Ein Bild, das Text, Schrift, Logo, Grafiken enthält.&#10;&#10;Automatisch generierte Beschreibung">
            <a:extLst>
              <a:ext uri="{FF2B5EF4-FFF2-40B4-BE49-F238E27FC236}">
                <a16:creationId xmlns:a16="http://schemas.microsoft.com/office/drawing/2014/main" id="{593BEEDF-5CFD-3740-B23C-7682C8F270F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16779" y="453162"/>
            <a:ext cx="6561834" cy="4373322"/>
          </a:xfrm>
          <a:prstGeom prst="rect">
            <a:avLst/>
          </a:prstGeom>
        </p:spPr>
      </p:pic>
      <p:sp>
        <p:nvSpPr>
          <p:cNvPr id="16" name="Rechteck 15">
            <a:extLst>
              <a:ext uri="{FF2B5EF4-FFF2-40B4-BE49-F238E27FC236}">
                <a16:creationId xmlns:a16="http://schemas.microsoft.com/office/drawing/2014/main" id="{31A88DBE-40E1-3963-34D0-FBF91243CCF3}"/>
              </a:ext>
            </a:extLst>
          </p:cNvPr>
          <p:cNvSpPr/>
          <p:nvPr/>
        </p:nvSpPr>
        <p:spPr>
          <a:xfrm>
            <a:off x="4323720" y="4365104"/>
            <a:ext cx="3544560" cy="923330"/>
          </a:xfrm>
          <a:prstGeom prst="rect">
            <a:avLst/>
          </a:prstGeom>
        </p:spPr>
        <p:txBody>
          <a:bodyPr wrap="none">
            <a:spAutoFit/>
          </a:bodyPr>
          <a:lstStyle/>
          <a:p>
            <a:r>
              <a:rPr lang="de-DE" sz="5400" b="1" dirty="0">
                <a:solidFill>
                  <a:srgbClr val="0F77BD"/>
                </a:solidFill>
                <a:latin typeface="Bahnschrift" panose="020B0502040204020203" pitchFamily="34" charset="0"/>
              </a:rPr>
              <a:t>OER Policy</a:t>
            </a:r>
            <a:endParaRPr lang="de-DE" sz="5400" b="1" dirty="0">
              <a:solidFill>
                <a:srgbClr val="0F77BD"/>
              </a:solidFill>
            </a:endParaRPr>
          </a:p>
        </p:txBody>
      </p:sp>
      <p:sp>
        <p:nvSpPr>
          <p:cNvPr id="18" name="Titel 1">
            <a:extLst>
              <a:ext uri="{FF2B5EF4-FFF2-40B4-BE49-F238E27FC236}">
                <a16:creationId xmlns:a16="http://schemas.microsoft.com/office/drawing/2014/main" id="{D7751068-4952-253F-0ACC-3106AE2032D7}"/>
              </a:ext>
            </a:extLst>
          </p:cNvPr>
          <p:cNvSpPr>
            <a:spLocks noGrp="1"/>
          </p:cNvSpPr>
          <p:nvPr>
            <p:ph type="ctrTitle"/>
          </p:nvPr>
        </p:nvSpPr>
        <p:spPr>
          <a:xfrm>
            <a:off x="3108000" y="5288434"/>
            <a:ext cx="5976000" cy="1143849"/>
          </a:xfrm>
        </p:spPr>
        <p:txBody>
          <a:bodyPr/>
          <a:lstStyle/>
          <a:p>
            <a:pPr algn="ctr"/>
            <a:br>
              <a:rPr lang="de-DE" sz="4000" dirty="0">
                <a:latin typeface="Bahnschrift" panose="020B0502040204020203" pitchFamily="34" charset="0"/>
              </a:rPr>
            </a:br>
            <a:r>
              <a:rPr lang="de-DE" sz="3600" dirty="0">
                <a:latin typeface="Bahnschrift" panose="020B0502040204020203" pitchFamily="34" charset="0"/>
              </a:rPr>
              <a:t>Kick-off &amp; Roadmap</a:t>
            </a:r>
            <a:endParaRPr lang="de-DE" sz="4400" dirty="0">
              <a:latin typeface="Bahnschrift" panose="020B0502040204020203" pitchFamily="34" charset="0"/>
            </a:endParaRPr>
          </a:p>
        </p:txBody>
      </p:sp>
      <p:sp>
        <p:nvSpPr>
          <p:cNvPr id="2" name="Rechteck 1">
            <a:extLst>
              <a:ext uri="{FF2B5EF4-FFF2-40B4-BE49-F238E27FC236}">
                <a16:creationId xmlns:a16="http://schemas.microsoft.com/office/drawing/2014/main" id="{C80454B9-D183-4064-93AC-D1810B8EA88D}"/>
              </a:ext>
            </a:extLst>
          </p:cNvPr>
          <p:cNvSpPr/>
          <p:nvPr/>
        </p:nvSpPr>
        <p:spPr>
          <a:xfrm>
            <a:off x="0" y="6610881"/>
            <a:ext cx="9145016" cy="215444"/>
          </a:xfrm>
          <a:prstGeom prst="rect">
            <a:avLst/>
          </a:prstGeom>
        </p:spPr>
        <p:txBody>
          <a:bodyPr wrap="square">
            <a:spAutoFit/>
          </a:bodyPr>
          <a:lstStyle/>
          <a:p>
            <a:r>
              <a:rPr lang="de-DE" sz="800" dirty="0"/>
              <a:t>Das OER Global Logo von 2012 </a:t>
            </a:r>
            <a:r>
              <a:rPr lang="de-DE" sz="800" dirty="0" err="1"/>
              <a:t>Jonathas</a:t>
            </a:r>
            <a:r>
              <a:rPr lang="de-DE" sz="800" dirty="0"/>
              <a:t> Mello </a:t>
            </a:r>
            <a:r>
              <a:rPr lang="de-DE" sz="800" dirty="0">
                <a:hlinkClick r:id="rId6"/>
              </a:rPr>
              <a:t>www.jonathasmello.com</a:t>
            </a:r>
            <a:r>
              <a:rPr lang="de-DE" sz="800" dirty="0"/>
              <a:t> steht unter der Lizenz Creative Commons Attribution 3.0 </a:t>
            </a:r>
            <a:r>
              <a:rPr lang="de-DE" sz="800" dirty="0" err="1"/>
              <a:t>Unported</a:t>
            </a:r>
            <a:r>
              <a:rPr lang="de-DE" sz="800" dirty="0"/>
              <a:t> (</a:t>
            </a:r>
            <a:r>
              <a:rPr lang="de-DE" sz="800" dirty="0">
                <a:hlinkClick r:id="rId7"/>
              </a:rPr>
              <a:t>CC BY 3.0</a:t>
            </a:r>
            <a:r>
              <a:rPr lang="de-DE" sz="800" dirty="0"/>
              <a:t>) via </a:t>
            </a:r>
            <a:r>
              <a:rPr lang="de-DE" sz="800" dirty="0">
                <a:hlinkClick r:id="rId8"/>
              </a:rPr>
              <a:t>UNESCO</a:t>
            </a:r>
            <a:endParaRPr lang="de-DE" sz="800" dirty="0"/>
          </a:p>
        </p:txBody>
      </p:sp>
    </p:spTree>
    <p:extLst>
      <p:ext uri="{BB962C8B-B14F-4D97-AF65-F5344CB8AC3E}">
        <p14:creationId xmlns:p14="http://schemas.microsoft.com/office/powerpoint/2010/main" val="2911639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8" name="Grafik 127">
            <a:extLst>
              <a:ext uri="{FF2B5EF4-FFF2-40B4-BE49-F238E27FC236}">
                <a16:creationId xmlns:a16="http://schemas.microsoft.com/office/drawing/2014/main" id="{4EE6B3EE-512E-43A6-8C7A-0F23D9811CA5}"/>
              </a:ext>
            </a:extLst>
          </p:cNvPr>
          <p:cNvPicPr>
            <a:picLocks noChangeAspect="1"/>
          </p:cNvPicPr>
          <p:nvPr/>
        </p:nvPicPr>
        <p:blipFill rotWithShape="1">
          <a:blip r:embed="rId4">
            <a:duotone>
              <a:prstClr val="black"/>
              <a:srgbClr val="F0C402">
                <a:tint val="45000"/>
                <a:satMod val="400000"/>
              </a:srgbClr>
            </a:duotone>
          </a:blip>
          <a:srcRect l="58669" r="11826"/>
          <a:stretch/>
        </p:blipFill>
        <p:spPr>
          <a:xfrm flipH="1">
            <a:off x="11220512" y="3658661"/>
            <a:ext cx="441435" cy="1496117"/>
          </a:xfrm>
          <a:prstGeom prst="rect">
            <a:avLst/>
          </a:prstGeom>
        </p:spPr>
      </p:pic>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072CA72C-043D-4302-BBDF-EC5AEAA2B704}"/>
              </a:ext>
            </a:extLst>
          </p:cNvPr>
          <p:cNvSpPr>
            <a:spLocks noGrp="1"/>
          </p:cNvSpPr>
          <p:nvPr>
            <p:ph type="sldNum" sz="quarter" idx="12"/>
          </p:nvPr>
        </p:nvSpPr>
        <p:spPr>
          <a:xfrm>
            <a:off x="11558199" y="6471135"/>
            <a:ext cx="359358" cy="204998"/>
          </a:xfrm>
        </p:spPr>
        <p:txBody>
          <a:bodyPr/>
          <a:lstStyle/>
          <a:p>
            <a:fld id="{32CDB41B-7BF8-4519-977E-3B77C30C01EC}" type="slidenum">
              <a:rPr lang="de-DE" smtClean="0"/>
              <a:t>20</a:t>
            </a:fld>
            <a:endParaRPr lang="de-DE"/>
          </a:p>
        </p:txBody>
      </p:sp>
      <p:sp>
        <p:nvSpPr>
          <p:cNvPr id="21" name="Rechteck 20">
            <a:extLst>
              <a:ext uri="{FF2B5EF4-FFF2-40B4-BE49-F238E27FC236}">
                <a16:creationId xmlns:a16="http://schemas.microsoft.com/office/drawing/2014/main" id="{0F03DC22-9429-45AF-ADDE-1B0ADF86A6EE}"/>
              </a:ext>
            </a:extLst>
          </p:cNvPr>
          <p:cNvSpPr/>
          <p:nvPr/>
        </p:nvSpPr>
        <p:spPr>
          <a:xfrm>
            <a:off x="500137" y="4012619"/>
            <a:ext cx="2126204" cy="600164"/>
          </a:xfrm>
          <a:prstGeom prst="rect">
            <a:avLst/>
          </a:prstGeom>
        </p:spPr>
        <p:txBody>
          <a:bodyPr wrap="square">
            <a:spAutoFit/>
          </a:bodyPr>
          <a:lstStyle/>
          <a:p>
            <a:pPr lvl="0"/>
            <a:r>
              <a:rPr lang="de-DE" sz="1100" b="1" dirty="0">
                <a:latin typeface="Bahnschrift" panose="020B0502040204020203" pitchFamily="34" charset="0"/>
              </a:rPr>
              <a:t>Schritt 01:</a:t>
            </a:r>
          </a:p>
          <a:p>
            <a:pPr lvl="0"/>
            <a:r>
              <a:rPr lang="de-DE" sz="1100" b="1" dirty="0">
                <a:latin typeface="Bahnschrift" panose="020B0502040204020203" pitchFamily="34" charset="0"/>
              </a:rPr>
              <a:t>Einholen erstes Feedback</a:t>
            </a:r>
            <a:br>
              <a:rPr lang="de-DE" sz="1100" b="1" dirty="0">
                <a:latin typeface="Bahnschrift" panose="020B0502040204020203" pitchFamily="34" charset="0"/>
              </a:rPr>
            </a:br>
            <a:r>
              <a:rPr lang="de-DE" sz="1100" b="1" dirty="0">
                <a:latin typeface="Bahnschrift" panose="020B0502040204020203" pitchFamily="34" charset="0"/>
              </a:rPr>
              <a:t>vom Justiziariat</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2537" y="3507689"/>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sp>
        <p:nvSpPr>
          <p:cNvPr id="26" name="Rechteck 25">
            <a:extLst>
              <a:ext uri="{FF2B5EF4-FFF2-40B4-BE49-F238E27FC236}">
                <a16:creationId xmlns:a16="http://schemas.microsoft.com/office/drawing/2014/main" id="{22860962-EBE5-4B0A-BE54-8213306969CA}"/>
              </a:ext>
            </a:extLst>
          </p:cNvPr>
          <p:cNvSpPr/>
          <p:nvPr/>
        </p:nvSpPr>
        <p:spPr>
          <a:xfrm>
            <a:off x="1707433" y="1093359"/>
            <a:ext cx="1890217" cy="769441"/>
          </a:xfrm>
          <a:prstGeom prst="rect">
            <a:avLst/>
          </a:prstGeom>
        </p:spPr>
        <p:txBody>
          <a:bodyPr wrap="square">
            <a:spAutoFit/>
          </a:bodyPr>
          <a:lstStyle/>
          <a:p>
            <a:pPr lvl="0"/>
            <a:r>
              <a:rPr lang="de-DE" sz="1100" b="1" dirty="0">
                <a:latin typeface="Bahnschrift" panose="020B0502040204020203" pitchFamily="34" charset="0"/>
              </a:rPr>
              <a:t>Schritt 02:</a:t>
            </a:r>
          </a:p>
          <a:p>
            <a:pPr lvl="0"/>
            <a:r>
              <a:rPr lang="de-DE" sz="1100" b="1" dirty="0">
                <a:latin typeface="Bahnschrift" panose="020B0502040204020203" pitchFamily="34" charset="0"/>
              </a:rPr>
              <a:t>Besprechung des ersten Entwurfs mit Prorektor*innen SL und IW </a:t>
            </a:r>
          </a:p>
        </p:txBody>
      </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8063" y="1286477"/>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sp>
        <p:nvSpPr>
          <p:cNvPr id="31" name="Rechteck 30">
            <a:extLst>
              <a:ext uri="{FF2B5EF4-FFF2-40B4-BE49-F238E27FC236}">
                <a16:creationId xmlns:a16="http://schemas.microsoft.com/office/drawing/2014/main" id="{72C47698-5A31-42CF-B065-9BECF65BB22B}"/>
              </a:ext>
            </a:extLst>
          </p:cNvPr>
          <p:cNvSpPr/>
          <p:nvPr/>
        </p:nvSpPr>
        <p:spPr>
          <a:xfrm>
            <a:off x="752770" y="5581817"/>
            <a:ext cx="1755446" cy="600164"/>
          </a:xfrm>
          <a:prstGeom prst="rect">
            <a:avLst/>
          </a:prstGeom>
        </p:spPr>
        <p:txBody>
          <a:bodyPr wrap="square">
            <a:spAutoFit/>
          </a:bodyPr>
          <a:lstStyle/>
          <a:p>
            <a:pPr lvl="0" algn="r"/>
            <a:r>
              <a:rPr lang="de-DE" sz="1100" b="1" dirty="0">
                <a:latin typeface="Bahnschrift" panose="020B0502040204020203" pitchFamily="34" charset="0"/>
              </a:rPr>
              <a:t>Schritt 04:</a:t>
            </a:r>
          </a:p>
          <a:p>
            <a:pPr lvl="0" algn="r"/>
            <a:r>
              <a:rPr lang="de-DE" sz="1100" b="1" dirty="0">
                <a:latin typeface="Bahnschrift" panose="020B0502040204020203" pitchFamily="34" charset="0"/>
              </a:rPr>
              <a:t>Wiedervorlage beim Justiziariat</a:t>
            </a:r>
          </a:p>
        </p:txBody>
      </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7880" y="4896481"/>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6848862" y="4961893"/>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sp>
        <p:nvSpPr>
          <p:cNvPr id="52" name="Rechteck 51">
            <a:extLst>
              <a:ext uri="{FF2B5EF4-FFF2-40B4-BE49-F238E27FC236}">
                <a16:creationId xmlns:a16="http://schemas.microsoft.com/office/drawing/2014/main" id="{084F6C46-5030-477F-B8C6-1EC488453E59}"/>
              </a:ext>
            </a:extLst>
          </p:cNvPr>
          <p:cNvSpPr/>
          <p:nvPr/>
        </p:nvSpPr>
        <p:spPr>
          <a:xfrm>
            <a:off x="6004904" y="5653697"/>
            <a:ext cx="3403464" cy="1015663"/>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Versand des Entwurfs an identifizierte Ansprechpartner*innen welche kollaborativ kommentieren und Änderungsvorschläge machen (Sciebo)</a:t>
            </a:r>
          </a:p>
          <a:p>
            <a:pPr marL="171450" lvl="0" indent="-171450">
              <a:buFont typeface="Arial" panose="020B0604020202020204" pitchFamily="34" charset="0"/>
              <a:buChar char="•"/>
            </a:pPr>
            <a:r>
              <a:rPr lang="de-DE" sz="1000" dirty="0">
                <a:latin typeface="Bahnschrift" panose="020B0502040204020203" pitchFamily="34" charset="0"/>
              </a:rPr>
              <a:t>Netzwerkstelle identifiziert Diskussionspunkte für bilaterale synchrone Gespräche (siehe 07) </a:t>
            </a:r>
          </a:p>
        </p:txBody>
      </p:sp>
      <p:pic>
        <p:nvPicPr>
          <p:cNvPr id="54" name="Grafik 53" descr="Waage der Justitia">
            <a:extLst>
              <a:ext uri="{FF2B5EF4-FFF2-40B4-BE49-F238E27FC236}">
                <a16:creationId xmlns:a16="http://schemas.microsoft.com/office/drawing/2014/main" id="{CB081598-6D0F-4F4C-A01E-AB9D413F0F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85688" y="5022198"/>
            <a:ext cx="515526" cy="515526"/>
          </a:xfrm>
          <a:prstGeom prst="rect">
            <a:avLst/>
          </a:prstGeom>
          <a:effectLst/>
        </p:spPr>
      </p:pic>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08603" y="2636621"/>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6185996" y="2010470"/>
            <a:ext cx="2022984" cy="646331"/>
          </a:xfrm>
          <a:prstGeom prst="rect">
            <a:avLst/>
          </a:prstGeom>
        </p:spPr>
        <p:txBody>
          <a:bodyPr wrap="square">
            <a:spAutoFit/>
          </a:bodyPr>
          <a:lstStyle/>
          <a:p>
            <a:pPr lvl="0" algn="r"/>
            <a:r>
              <a:rPr lang="de-DE" sz="1200" b="1" dirty="0">
                <a:latin typeface="Bahnschrift" panose="020B0502040204020203" pitchFamily="34" charset="0"/>
              </a:rPr>
              <a:t>Schritt 07:</a:t>
            </a:r>
          </a:p>
          <a:p>
            <a:pPr lvl="0" algn="r"/>
            <a:r>
              <a:rPr lang="de-DE" sz="1200" b="1" dirty="0">
                <a:latin typeface="Bahnschrift" panose="020B0502040204020203" pitchFamily="34" charset="0"/>
              </a:rPr>
              <a:t>ggf. bilaterale Gespräche</a:t>
            </a:r>
          </a:p>
          <a:p>
            <a:pPr lvl="0" algn="r"/>
            <a:r>
              <a:rPr lang="de-DE" sz="1200" b="1" dirty="0">
                <a:latin typeface="Bahnschrift" panose="020B0502040204020203" pitchFamily="34" charset="0"/>
              </a:rPr>
              <a:t>(synchron) </a:t>
            </a:r>
          </a:p>
        </p:txBody>
      </p:sp>
      <p:sp>
        <p:nvSpPr>
          <p:cNvPr id="68" name="Rechteck 67">
            <a:extLst>
              <a:ext uri="{FF2B5EF4-FFF2-40B4-BE49-F238E27FC236}">
                <a16:creationId xmlns:a16="http://schemas.microsoft.com/office/drawing/2014/main" id="{EF1756B0-2232-4FAA-838F-B3856A35DAA9}"/>
              </a:ext>
            </a:extLst>
          </p:cNvPr>
          <p:cNvSpPr/>
          <p:nvPr/>
        </p:nvSpPr>
        <p:spPr>
          <a:xfrm>
            <a:off x="4985319" y="2745860"/>
            <a:ext cx="2765798" cy="553998"/>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ggf. Besprechung der in 05</a:t>
            </a:r>
            <a:br>
              <a:rPr lang="de-DE" sz="1000" dirty="0">
                <a:latin typeface="Bahnschrift" panose="020B0502040204020203" pitchFamily="34" charset="0"/>
              </a:rPr>
            </a:br>
            <a:r>
              <a:rPr lang="de-DE" sz="1000" dirty="0">
                <a:latin typeface="Bahnschrift" panose="020B0502040204020203" pitchFamily="34" charset="0"/>
              </a:rPr>
              <a:t>identifizierten Diskussionspunkte</a:t>
            </a:r>
          </a:p>
          <a:p>
            <a:pPr marL="171450" lvl="0" indent="-171450">
              <a:buFont typeface="Arial" panose="020B0604020202020204" pitchFamily="34" charset="0"/>
              <a:buChar char="•"/>
            </a:pPr>
            <a:r>
              <a:rPr lang="de-DE" sz="1000" dirty="0">
                <a:latin typeface="Bahnschrift" panose="020B0502040204020203" pitchFamily="34" charset="0"/>
              </a:rPr>
              <a:t>ggf. Rückversicherung bei SL und IW</a:t>
            </a:r>
          </a:p>
        </p:txBody>
      </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pic>
        <p:nvPicPr>
          <p:cNvPr id="74" name="Grafik 73" descr="Waage der Justitia">
            <a:extLst>
              <a:ext uri="{FF2B5EF4-FFF2-40B4-BE49-F238E27FC236}">
                <a16:creationId xmlns:a16="http://schemas.microsoft.com/office/drawing/2014/main" id="{F5875FDA-3300-47A5-A98B-2AC42AB56DD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36369" y="584196"/>
            <a:ext cx="656981" cy="656981"/>
          </a:xfrm>
          <a:prstGeom prst="rect">
            <a:avLst/>
          </a:prstGeom>
          <a:effectLst/>
        </p:spPr>
      </p:pic>
      <p:sp>
        <p:nvSpPr>
          <p:cNvPr id="75" name="Rechteck 74">
            <a:extLst>
              <a:ext uri="{FF2B5EF4-FFF2-40B4-BE49-F238E27FC236}">
                <a16:creationId xmlns:a16="http://schemas.microsoft.com/office/drawing/2014/main" id="{75AF496F-6571-40E0-9FB3-FEA649281AF4}"/>
              </a:ext>
            </a:extLst>
          </p:cNvPr>
          <p:cNvSpPr/>
          <p:nvPr/>
        </p:nvSpPr>
        <p:spPr>
          <a:xfrm>
            <a:off x="6563797" y="620238"/>
            <a:ext cx="2022984" cy="646331"/>
          </a:xfrm>
          <a:prstGeom prst="rect">
            <a:avLst/>
          </a:prstGeom>
        </p:spPr>
        <p:txBody>
          <a:bodyPr wrap="square">
            <a:spAutoFit/>
          </a:bodyPr>
          <a:lstStyle/>
          <a:p>
            <a:pPr lvl="0" algn="r"/>
            <a:r>
              <a:rPr lang="de-DE" sz="1200" b="1" dirty="0">
                <a:latin typeface="Bahnschrift" panose="020B0502040204020203" pitchFamily="34" charset="0"/>
              </a:rPr>
              <a:t>Schritt 08:</a:t>
            </a:r>
          </a:p>
          <a:p>
            <a:pPr lvl="0" algn="r"/>
            <a:r>
              <a:rPr lang="de-DE" sz="1200" b="1" dirty="0">
                <a:latin typeface="Bahnschrift" panose="020B0502040204020203" pitchFamily="34" charset="0"/>
              </a:rPr>
              <a:t>Feedbackschleife</a:t>
            </a:r>
          </a:p>
          <a:p>
            <a:pPr lvl="0" algn="r"/>
            <a:r>
              <a:rPr lang="de-DE" sz="1200" b="1" dirty="0">
                <a:latin typeface="Bahnschrift" panose="020B0502040204020203" pitchFamily="34" charset="0"/>
              </a:rPr>
              <a:t>mit dem Justitiariat</a:t>
            </a:r>
          </a:p>
        </p:txBody>
      </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106102" y="424514"/>
            <a:ext cx="656981" cy="656981"/>
          </a:xfrm>
          <a:prstGeom prst="rect">
            <a:avLst/>
          </a:prstGeom>
        </p:spPr>
      </p:pic>
      <p:sp>
        <p:nvSpPr>
          <p:cNvPr id="77" name="Rechteck 76">
            <a:extLst>
              <a:ext uri="{FF2B5EF4-FFF2-40B4-BE49-F238E27FC236}">
                <a16:creationId xmlns:a16="http://schemas.microsoft.com/office/drawing/2014/main" id="{4D554E4F-FE20-4D9B-ADE6-26687A26B36A}"/>
              </a:ext>
            </a:extLst>
          </p:cNvPr>
          <p:cNvSpPr/>
          <p:nvPr/>
        </p:nvSpPr>
        <p:spPr>
          <a:xfrm>
            <a:off x="10844354" y="475870"/>
            <a:ext cx="1900328" cy="830997"/>
          </a:xfrm>
          <a:prstGeom prst="rect">
            <a:avLst/>
          </a:prstGeom>
        </p:spPr>
        <p:txBody>
          <a:bodyPr wrap="square">
            <a:spAutoFit/>
          </a:bodyPr>
          <a:lstStyle/>
          <a:p>
            <a:r>
              <a:rPr lang="de-DE" sz="1200" b="1" dirty="0">
                <a:latin typeface="Bahnschrift" panose="020B0502040204020203" pitchFamily="34" charset="0"/>
              </a:rPr>
              <a:t>Schritt 09:</a:t>
            </a:r>
          </a:p>
          <a:p>
            <a:r>
              <a:rPr lang="de-DE" sz="1200" b="1" dirty="0">
                <a:latin typeface="Bahnschrift" panose="020B0502040204020203" pitchFamily="34" charset="0"/>
              </a:rPr>
              <a:t>Besprechung des</a:t>
            </a:r>
          </a:p>
          <a:p>
            <a:r>
              <a:rPr lang="de-DE" sz="1200" b="1" dirty="0">
                <a:latin typeface="Bahnschrift" panose="020B0502040204020203" pitchFamily="34" charset="0"/>
              </a:rPr>
              <a:t>finalen Entwurfs</a:t>
            </a:r>
            <a:br>
              <a:rPr lang="de-DE" sz="1200" b="1" dirty="0">
                <a:latin typeface="Bahnschrift" panose="020B0502040204020203" pitchFamily="34" charset="0"/>
              </a:rPr>
            </a:br>
            <a:r>
              <a:rPr lang="de-DE" sz="1200" b="1" dirty="0">
                <a:latin typeface="Bahnschrift" panose="020B0502040204020203" pitchFamily="34" charset="0"/>
              </a:rPr>
              <a:t>(synchron)</a:t>
            </a:r>
          </a:p>
        </p:txBody>
      </p:sp>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89150" y="5033792"/>
            <a:ext cx="534616" cy="534616"/>
          </a:xfrm>
          <a:prstGeom prst="rect">
            <a:avLst/>
          </a:prstGeom>
        </p:spPr>
      </p:pic>
      <p:sp>
        <p:nvSpPr>
          <p:cNvPr id="95" name="Rechteck 94">
            <a:extLst>
              <a:ext uri="{FF2B5EF4-FFF2-40B4-BE49-F238E27FC236}">
                <a16:creationId xmlns:a16="http://schemas.microsoft.com/office/drawing/2014/main" id="{90CEDE0E-3768-4711-86B8-7695A5440627}"/>
              </a:ext>
            </a:extLst>
          </p:cNvPr>
          <p:cNvSpPr/>
          <p:nvPr/>
        </p:nvSpPr>
        <p:spPr>
          <a:xfrm>
            <a:off x="9271714" y="4994043"/>
            <a:ext cx="1900328" cy="646331"/>
          </a:xfrm>
          <a:prstGeom prst="rect">
            <a:avLst/>
          </a:prstGeom>
        </p:spPr>
        <p:txBody>
          <a:bodyPr wrap="square">
            <a:spAutoFit/>
          </a:bodyPr>
          <a:lstStyle/>
          <a:p>
            <a:pPr lvl="0" algn="r"/>
            <a:r>
              <a:rPr lang="de-DE" sz="1200" b="1" dirty="0">
                <a:latin typeface="Bahnschrift" panose="020B0502040204020203" pitchFamily="34" charset="0"/>
              </a:rPr>
              <a:t>Schritt 11:</a:t>
            </a:r>
          </a:p>
          <a:p>
            <a:pPr lvl="0" algn="r"/>
            <a:r>
              <a:rPr lang="de-DE" sz="1200" b="1" dirty="0">
                <a:latin typeface="Bahnschrift" panose="020B0502040204020203" pitchFamily="34" charset="0"/>
              </a:rPr>
              <a:t>Veröffentlichung &amp;</a:t>
            </a:r>
          </a:p>
          <a:p>
            <a:pPr lvl="0" algn="r"/>
            <a:r>
              <a:rPr lang="de-DE" sz="1200" b="1" dirty="0">
                <a:latin typeface="Bahnschrift" panose="020B0502040204020203" pitchFamily="34" charset="0"/>
              </a:rPr>
              <a:t>Bekanntmachung</a:t>
            </a:r>
          </a:p>
        </p:txBody>
      </p:sp>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sp>
        <p:nvSpPr>
          <p:cNvPr id="98" name="Rechteck 97">
            <a:extLst>
              <a:ext uri="{FF2B5EF4-FFF2-40B4-BE49-F238E27FC236}">
                <a16:creationId xmlns:a16="http://schemas.microsoft.com/office/drawing/2014/main" id="{E361C9A4-1AEF-420D-AE5C-38D3AB3648AC}"/>
              </a:ext>
            </a:extLst>
          </p:cNvPr>
          <p:cNvSpPr/>
          <p:nvPr/>
        </p:nvSpPr>
        <p:spPr>
          <a:xfrm>
            <a:off x="2960436" y="2041616"/>
            <a:ext cx="2166835" cy="769441"/>
          </a:xfrm>
          <a:prstGeom prst="rect">
            <a:avLst/>
          </a:prstGeom>
        </p:spPr>
        <p:txBody>
          <a:bodyPr wrap="square">
            <a:spAutoFit/>
          </a:bodyPr>
          <a:lstStyle/>
          <a:p>
            <a:pPr lvl="0"/>
            <a:r>
              <a:rPr lang="de-DE" sz="1100" b="1" dirty="0">
                <a:latin typeface="Bahnschrift" panose="020B0502040204020203" pitchFamily="34" charset="0"/>
              </a:rPr>
              <a:t>Schritt 03:</a:t>
            </a:r>
          </a:p>
          <a:p>
            <a:pPr lvl="0"/>
            <a:r>
              <a:rPr lang="de-DE" sz="1100" b="1" dirty="0">
                <a:latin typeface="Bahnschrift" panose="020B0502040204020203" pitchFamily="34" charset="0"/>
              </a:rPr>
              <a:t>Vorstellung in der Strategiegruppe „digitales Lehren und Lernen“</a:t>
            </a:r>
          </a:p>
        </p:txBody>
      </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sp>
        <p:nvSpPr>
          <p:cNvPr id="104" name="Rechteck 103">
            <a:extLst>
              <a:ext uri="{FF2B5EF4-FFF2-40B4-BE49-F238E27FC236}">
                <a16:creationId xmlns:a16="http://schemas.microsoft.com/office/drawing/2014/main" id="{8ACF90A4-0447-4911-9392-30B03DEAFF7A}"/>
              </a:ext>
            </a:extLst>
          </p:cNvPr>
          <p:cNvSpPr/>
          <p:nvPr/>
        </p:nvSpPr>
        <p:spPr>
          <a:xfrm>
            <a:off x="2995420" y="3127975"/>
            <a:ext cx="1567428" cy="600164"/>
          </a:xfrm>
          <a:prstGeom prst="rect">
            <a:avLst/>
          </a:prstGeom>
        </p:spPr>
        <p:txBody>
          <a:bodyPr wrap="square">
            <a:spAutoFit/>
          </a:bodyPr>
          <a:lstStyle/>
          <a:p>
            <a:pPr lvl="0"/>
            <a:r>
              <a:rPr lang="de-DE" sz="1100" b="1" dirty="0">
                <a:latin typeface="Bahnschrift" panose="020B0502040204020203" pitchFamily="34" charset="0"/>
              </a:rPr>
              <a:t>Schritt 05:</a:t>
            </a:r>
          </a:p>
          <a:p>
            <a:pPr lvl="0"/>
            <a:r>
              <a:rPr lang="de-DE" sz="1100" b="1" dirty="0">
                <a:latin typeface="Bahnschrift" panose="020B0502040204020203" pitchFamily="34" charset="0"/>
              </a:rPr>
              <a:t>KICK-OFF </a:t>
            </a:r>
            <a:br>
              <a:rPr lang="de-DE" sz="1100" b="1" dirty="0">
                <a:latin typeface="Bahnschrift" panose="020B0502040204020203" pitchFamily="34" charset="0"/>
              </a:rPr>
            </a:br>
            <a:r>
              <a:rPr lang="de-DE" sz="1100" b="1" dirty="0">
                <a:latin typeface="Bahnschrift" panose="020B0502040204020203" pitchFamily="34" charset="0"/>
              </a:rPr>
              <a:t>(synchron) </a:t>
            </a:r>
          </a:p>
        </p:txBody>
      </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sp>
        <p:nvSpPr>
          <p:cNvPr id="110" name="Rechteck 109">
            <a:extLst>
              <a:ext uri="{FF2B5EF4-FFF2-40B4-BE49-F238E27FC236}">
                <a16:creationId xmlns:a16="http://schemas.microsoft.com/office/drawing/2014/main" id="{4C226807-C37C-4352-B6FF-D5299DC6966A}"/>
              </a:ext>
            </a:extLst>
          </p:cNvPr>
          <p:cNvSpPr/>
          <p:nvPr/>
        </p:nvSpPr>
        <p:spPr>
          <a:xfrm>
            <a:off x="9255218" y="3092210"/>
            <a:ext cx="1139736" cy="646331"/>
          </a:xfrm>
          <a:prstGeom prst="rect">
            <a:avLst/>
          </a:prstGeom>
        </p:spPr>
        <p:txBody>
          <a:bodyPr wrap="square">
            <a:spAutoFit/>
          </a:bodyPr>
          <a:lstStyle/>
          <a:p>
            <a:pPr lvl="0" algn="r"/>
            <a:r>
              <a:rPr lang="de-DE" sz="1200" b="1" dirty="0">
                <a:latin typeface="Bahnschrift" panose="020B0502040204020203" pitchFamily="34" charset="0"/>
              </a:rPr>
              <a:t>Schritt 10:</a:t>
            </a:r>
          </a:p>
          <a:p>
            <a:pPr lvl="0" algn="r"/>
            <a:r>
              <a:rPr lang="de-DE" sz="1200" b="1" dirty="0">
                <a:latin typeface="Bahnschrift" panose="020B0502040204020203" pitchFamily="34" charset="0"/>
              </a:rPr>
              <a:t>universitäre Gremien</a:t>
            </a:r>
          </a:p>
        </p:txBody>
      </p:sp>
      <p:pic>
        <p:nvPicPr>
          <p:cNvPr id="113" name="Grafik 112" descr="Sitzungssaal">
            <a:extLst>
              <a:ext uri="{FF2B5EF4-FFF2-40B4-BE49-F238E27FC236}">
                <a16:creationId xmlns:a16="http://schemas.microsoft.com/office/drawing/2014/main" id="{370FD617-246A-4C1B-8EE1-64E58693DF5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22774" y="2565176"/>
            <a:ext cx="656980" cy="656980"/>
          </a:xfrm>
          <a:prstGeom prst="rect">
            <a:avLst/>
          </a:prstGeom>
          <a:effectLst/>
        </p:spPr>
      </p:pic>
      <p:sp>
        <p:nvSpPr>
          <p:cNvPr id="111" name="Rechteck 110">
            <a:extLst>
              <a:ext uri="{FF2B5EF4-FFF2-40B4-BE49-F238E27FC236}">
                <a16:creationId xmlns:a16="http://schemas.microsoft.com/office/drawing/2014/main" id="{B4F00EA4-FF49-4A66-994A-6744305B9BA7}"/>
              </a:ext>
            </a:extLst>
          </p:cNvPr>
          <p:cNvSpPr/>
          <p:nvPr/>
        </p:nvSpPr>
        <p:spPr>
          <a:xfrm>
            <a:off x="9679820" y="5653697"/>
            <a:ext cx="2726396" cy="861774"/>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OER Homepage der Uni Bielefeld</a:t>
            </a:r>
          </a:p>
          <a:p>
            <a:pPr marL="171450" lvl="0" indent="-171450">
              <a:buFont typeface="Arial" panose="020B0604020202020204" pitchFamily="34" charset="0"/>
              <a:buChar char="•"/>
            </a:pPr>
            <a:r>
              <a:rPr lang="de-DE" sz="1000" dirty="0">
                <a:latin typeface="Bahnschrift" panose="020B0502040204020203" pitchFamily="34" charset="0"/>
              </a:rPr>
              <a:t>Amtliche Bekanntmachung (?)</a:t>
            </a:r>
          </a:p>
          <a:p>
            <a:pPr marL="171450" lvl="0" indent="-171450">
              <a:buFont typeface="Arial" panose="020B0604020202020204" pitchFamily="34" charset="0"/>
              <a:buChar char="•"/>
            </a:pPr>
            <a:r>
              <a:rPr lang="de-DE" sz="1000" dirty="0">
                <a:latin typeface="Bahnschrift" panose="020B0502040204020203" pitchFamily="34" charset="0"/>
              </a:rPr>
              <a:t>Pressemitteilung</a:t>
            </a:r>
          </a:p>
          <a:p>
            <a:pPr marL="171450" lvl="0" indent="-171450">
              <a:buFont typeface="Arial" panose="020B0604020202020204" pitchFamily="34" charset="0"/>
              <a:buChar char="•"/>
            </a:pPr>
            <a:r>
              <a:rPr lang="de-DE" sz="1000" dirty="0">
                <a:latin typeface="Bahnschrift" panose="020B0502040204020203" pitchFamily="34" charset="0"/>
              </a:rPr>
              <a:t>Bezugnahme in OER Workshops</a:t>
            </a:r>
          </a:p>
          <a:p>
            <a:pPr marL="171450" lvl="0" indent="-171450">
              <a:buFont typeface="Arial" panose="020B0604020202020204" pitchFamily="34" charset="0"/>
              <a:buChar char="•"/>
            </a:pPr>
            <a:r>
              <a:rPr lang="de-DE" sz="1000" dirty="0" err="1">
                <a:latin typeface="Bahnschrift" panose="020B0502040204020203" pitchFamily="34" charset="0"/>
              </a:rPr>
              <a:t>inno.teach</a:t>
            </a:r>
            <a:r>
              <a:rPr lang="de-DE" sz="1000" dirty="0">
                <a:latin typeface="Bahnschrift" panose="020B0502040204020203" pitchFamily="34" charset="0"/>
              </a:rPr>
              <a:t> Blog (?)</a:t>
            </a:r>
          </a:p>
        </p:txBody>
      </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94166" y="2045631"/>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66184" y="3351579"/>
            <a:ext cx="515526" cy="515526"/>
          </a:xfrm>
          <a:prstGeom prst="rect">
            <a:avLst/>
          </a:prstGeom>
        </p:spPr>
      </p:pic>
      <p:sp>
        <p:nvSpPr>
          <p:cNvPr id="114" name="Rechteck 113">
            <a:extLst>
              <a:ext uri="{FF2B5EF4-FFF2-40B4-BE49-F238E27FC236}">
                <a16:creationId xmlns:a16="http://schemas.microsoft.com/office/drawing/2014/main" id="{82B660ED-C2B9-4139-96E3-35E600EDD363}"/>
              </a:ext>
            </a:extLst>
          </p:cNvPr>
          <p:cNvSpPr/>
          <p:nvPr/>
        </p:nvSpPr>
        <p:spPr>
          <a:xfrm>
            <a:off x="2924100" y="3664510"/>
            <a:ext cx="1177235" cy="923330"/>
          </a:xfrm>
          <a:prstGeom prst="rect">
            <a:avLst/>
          </a:prstGeom>
        </p:spPr>
        <p:txBody>
          <a:bodyPr wrap="square">
            <a:spAutoFit/>
          </a:bodyPr>
          <a:lstStyle/>
          <a:p>
            <a:pPr marL="85725" indent="-85725">
              <a:buFont typeface="Arial" panose="020B0604020202020204" pitchFamily="34" charset="0"/>
              <a:buChar char="•"/>
            </a:pPr>
            <a:r>
              <a:rPr lang="de-DE" sz="900" dirty="0">
                <a:latin typeface="Bahnschrift" panose="020B0502040204020203" pitchFamily="34" charset="0"/>
              </a:rPr>
              <a:t>Start einer</a:t>
            </a:r>
            <a:br>
              <a:rPr lang="de-DE" sz="900" dirty="0">
                <a:latin typeface="Bahnschrift" panose="020B0502040204020203" pitchFamily="34" charset="0"/>
              </a:rPr>
            </a:br>
            <a:r>
              <a:rPr lang="de-DE" sz="900" dirty="0">
                <a:latin typeface="Bahnschrift" panose="020B0502040204020203" pitchFamily="34" charset="0"/>
              </a:rPr>
              <a:t>„AG OER“</a:t>
            </a:r>
          </a:p>
          <a:p>
            <a:pPr marL="85725" lvl="0" indent="-85725">
              <a:buFont typeface="Arial" panose="020B0604020202020204" pitchFamily="34" charset="0"/>
              <a:buChar char="•"/>
            </a:pPr>
            <a:r>
              <a:rPr lang="de-DE" sz="900" dirty="0">
                <a:latin typeface="Bahnschrift" panose="020B0502040204020203" pitchFamily="34" charset="0"/>
              </a:rPr>
              <a:t>Vorstellung &amp; Start des Entwicklungs-prozesses</a:t>
            </a:r>
          </a:p>
        </p:txBody>
      </p:sp>
      <p:grpSp>
        <p:nvGrpSpPr>
          <p:cNvPr id="19" name="Gruppieren 18">
            <a:extLst>
              <a:ext uri="{FF2B5EF4-FFF2-40B4-BE49-F238E27FC236}">
                <a16:creationId xmlns:a16="http://schemas.microsoft.com/office/drawing/2014/main" id="{28AE59B8-6520-46A5-B5FC-5A33C19660C4}"/>
              </a:ext>
            </a:extLst>
          </p:cNvPr>
          <p:cNvGrpSpPr/>
          <p:nvPr/>
        </p:nvGrpSpPr>
        <p:grpSpPr>
          <a:xfrm>
            <a:off x="4904898" y="4082870"/>
            <a:ext cx="657816" cy="657816"/>
            <a:chOff x="4682283" y="2625238"/>
            <a:chExt cx="827033" cy="827033"/>
          </a:xfrm>
        </p:grpSpPr>
        <p:sp>
          <p:nvSpPr>
            <p:cNvPr id="12" name="Ellipse 11">
              <a:extLst>
                <a:ext uri="{FF2B5EF4-FFF2-40B4-BE49-F238E27FC236}">
                  <a16:creationId xmlns:a16="http://schemas.microsoft.com/office/drawing/2014/main" id="{42B7DE1A-A4D0-4B8B-BD6C-607531B0E530}"/>
                </a:ext>
              </a:extLst>
            </p:cNvPr>
            <p:cNvSpPr/>
            <p:nvPr/>
          </p:nvSpPr>
          <p:spPr>
            <a:xfrm>
              <a:off x="4682283" y="2625238"/>
              <a:ext cx="827033" cy="827033"/>
            </a:xfrm>
            <a:prstGeom prst="ellipse">
              <a:avLst/>
            </a:prstGeom>
            <a:solidFill>
              <a:schemeClr val="bg1"/>
            </a:solidFill>
            <a:ln>
              <a:solidFill>
                <a:srgbClr val="5858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Wiederholen">
              <a:extLst>
                <a:ext uri="{FF2B5EF4-FFF2-40B4-BE49-F238E27FC236}">
                  <a16:creationId xmlns:a16="http://schemas.microsoft.com/office/drawing/2014/main" id="{80E5BC2B-7588-46A4-ADAF-5877878200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16200000">
              <a:off x="4732478" y="2675433"/>
              <a:ext cx="726642" cy="726642"/>
            </a:xfrm>
            <a:prstGeom prst="rect">
              <a:avLst/>
            </a:prstGeom>
            <a:effectLst/>
          </p:spPr>
        </p:pic>
      </p:grpSp>
      <p:sp>
        <p:nvSpPr>
          <p:cNvPr id="40" name="Legende: mit Linie mit Rahmen und Akzentuierungsbalken 39">
            <a:extLst>
              <a:ext uri="{FF2B5EF4-FFF2-40B4-BE49-F238E27FC236}">
                <a16:creationId xmlns:a16="http://schemas.microsoft.com/office/drawing/2014/main" id="{50879D6A-8342-4756-B6AE-A3D19558B7C0}"/>
              </a:ext>
            </a:extLst>
          </p:cNvPr>
          <p:cNvSpPr/>
          <p:nvPr/>
        </p:nvSpPr>
        <p:spPr>
          <a:xfrm rot="5400000">
            <a:off x="4652398" y="5385078"/>
            <a:ext cx="665841" cy="1257318"/>
          </a:xfrm>
          <a:prstGeom prst="accentBorderCallout1">
            <a:avLst>
              <a:gd name="adj1" fmla="val 70424"/>
              <a:gd name="adj2" fmla="val -11947"/>
              <a:gd name="adj3" fmla="val 46791"/>
              <a:gd name="adj4" fmla="val -133500"/>
            </a:avLst>
          </a:prstGeom>
          <a:noFill/>
          <a:ln w="9525">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just"/>
            <a:r>
              <a:rPr lang="de-DE" sz="700" dirty="0">
                <a:solidFill>
                  <a:srgbClr val="000000"/>
                </a:solidFill>
                <a:latin typeface="Bahnschrift" panose="020B0502040204020203" pitchFamily="34" charset="0"/>
              </a:rPr>
              <a:t>ggf. wiederholen eines „Großgruppentreffens“ um Zwischenstände zu besprechen (AG OER „am Leben halten“)</a:t>
            </a:r>
          </a:p>
        </p:txBody>
      </p:sp>
      <p:pic>
        <p:nvPicPr>
          <p:cNvPr id="51" name="Grafik 50" descr="Häkchen">
            <a:extLst>
              <a:ext uri="{FF2B5EF4-FFF2-40B4-BE49-F238E27FC236}">
                <a16:creationId xmlns:a16="http://schemas.microsoft.com/office/drawing/2014/main" id="{93CD7264-052E-4BD0-B974-3EBDABC6F3A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260241" y="3584814"/>
            <a:ext cx="564581" cy="564581"/>
          </a:xfrm>
          <a:prstGeom prst="rect">
            <a:avLst/>
          </a:prstGeom>
          <a:effectLst>
            <a:outerShdw blurRad="50800" dist="38100" dir="2700000" algn="tl" rotWithShape="0">
              <a:prstClr val="black">
                <a:alpha val="40000"/>
              </a:prstClr>
            </a:outerShdw>
          </a:effectLst>
        </p:spPr>
      </p:pic>
      <p:pic>
        <p:nvPicPr>
          <p:cNvPr id="112" name="Grafik 111" descr="Häkchen">
            <a:extLst>
              <a:ext uri="{FF2B5EF4-FFF2-40B4-BE49-F238E27FC236}">
                <a16:creationId xmlns:a16="http://schemas.microsoft.com/office/drawing/2014/main" id="{14DFCC79-B031-4415-948B-8259B2EBC7C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442232" y="1100575"/>
            <a:ext cx="564581" cy="564581"/>
          </a:xfrm>
          <a:prstGeom prst="rect">
            <a:avLst/>
          </a:prstGeom>
          <a:effectLst>
            <a:outerShdw blurRad="50800" dist="38100" dir="2700000" algn="tl" rotWithShape="0">
              <a:prstClr val="black">
                <a:alpha val="40000"/>
              </a:prstClr>
            </a:outerShdw>
          </a:effectLst>
        </p:spPr>
      </p:pic>
      <p:pic>
        <p:nvPicPr>
          <p:cNvPr id="119" name="Grafik 118" descr="Häkchen">
            <a:extLst>
              <a:ext uri="{FF2B5EF4-FFF2-40B4-BE49-F238E27FC236}">
                <a16:creationId xmlns:a16="http://schemas.microsoft.com/office/drawing/2014/main" id="{BC3EDC12-2911-4838-9DC6-38C0B693086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724523" y="1736274"/>
            <a:ext cx="564581" cy="564581"/>
          </a:xfrm>
          <a:prstGeom prst="rect">
            <a:avLst/>
          </a:prstGeom>
          <a:effectLst>
            <a:outerShdw blurRad="50800" dist="38100" dir="2700000" algn="tl" rotWithShape="0">
              <a:prstClr val="black">
                <a:alpha val="40000"/>
              </a:prstClr>
            </a:outerShdw>
          </a:effectLst>
        </p:spPr>
      </p:pic>
      <p:pic>
        <p:nvPicPr>
          <p:cNvPr id="120" name="Grafik 119" descr="Häkchen">
            <a:extLst>
              <a:ext uri="{FF2B5EF4-FFF2-40B4-BE49-F238E27FC236}">
                <a16:creationId xmlns:a16="http://schemas.microsoft.com/office/drawing/2014/main" id="{9C4D1EE1-F212-4649-B2CB-024F344C9DD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556501" y="5590177"/>
            <a:ext cx="564581" cy="564581"/>
          </a:xfrm>
          <a:prstGeom prst="rect">
            <a:avLst/>
          </a:prstGeom>
          <a:effectLst>
            <a:outerShdw blurRad="50800" dist="38100" dir="2700000" algn="tl" rotWithShape="0">
              <a:prstClr val="black">
                <a:alpha val="40000"/>
              </a:prstClr>
            </a:outerShdw>
          </a:effectLst>
        </p:spPr>
      </p:pic>
      <p:pic>
        <p:nvPicPr>
          <p:cNvPr id="125" name="Grafik 124">
            <a:extLst>
              <a:ext uri="{FF2B5EF4-FFF2-40B4-BE49-F238E27FC236}">
                <a16:creationId xmlns:a16="http://schemas.microsoft.com/office/drawing/2014/main" id="{3FE480DB-21D8-40A7-8146-A33AB1F0230D}"/>
              </a:ext>
            </a:extLst>
          </p:cNvPr>
          <p:cNvPicPr>
            <a:picLocks noChangeAspect="1"/>
          </p:cNvPicPr>
          <p:nvPr/>
        </p:nvPicPr>
        <p:blipFill rotWithShape="1">
          <a:blip r:embed="rId4">
            <a:duotone>
              <a:prstClr val="black"/>
              <a:srgbClr val="F0C402">
                <a:tint val="45000"/>
                <a:satMod val="400000"/>
              </a:srgbClr>
            </a:duotone>
          </a:blip>
          <a:srcRect r="41853"/>
          <a:stretch/>
        </p:blipFill>
        <p:spPr>
          <a:xfrm flipH="1">
            <a:off x="11634771" y="3661075"/>
            <a:ext cx="869941" cy="1496117"/>
          </a:xfrm>
          <a:prstGeom prst="rect">
            <a:avLst/>
          </a:prstGeom>
        </p:spPr>
      </p:pic>
    </p:spTree>
    <p:custDataLst>
      <p:tags r:id="rId1"/>
    </p:custDataLst>
    <p:extLst>
      <p:ext uri="{BB962C8B-B14F-4D97-AF65-F5344CB8AC3E}">
        <p14:creationId xmlns:p14="http://schemas.microsoft.com/office/powerpoint/2010/main" val="415516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nodeType="with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fade">
                                      <p:cBhvr>
                                        <p:cTn id="26" dur="500"/>
                                        <p:tgtEl>
                                          <p:spTgt spid="1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10" presetClass="entr" presetSubtype="0" fill="hold"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95" grpId="0"/>
      <p:bldP spid="110" grpId="0"/>
      <p:bldP spid="11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81E236BA-8634-4AC4-AFA4-1C8A3D70DC39}"/>
              </a:ext>
            </a:extLst>
          </p:cNvPr>
          <p:cNvPicPr>
            <a:picLocks noChangeAspect="1"/>
          </p:cNvPicPr>
          <p:nvPr/>
        </p:nvPicPr>
        <p:blipFill rotWithShape="1">
          <a:blip r:embed="rId3">
            <a:duotone>
              <a:prstClr val="black"/>
              <a:srgbClr val="F0C402">
                <a:tint val="45000"/>
                <a:satMod val="400000"/>
              </a:srgbClr>
            </a:duotone>
          </a:blip>
          <a:srcRect l="57970" r="9632"/>
          <a:stretch/>
        </p:blipFill>
        <p:spPr>
          <a:xfrm>
            <a:off x="542314" y="3639466"/>
            <a:ext cx="484715" cy="1496117"/>
          </a:xfrm>
          <a:prstGeom prst="rect">
            <a:avLst/>
          </a:prstGeom>
        </p:spPr>
      </p:pic>
      <p:sp>
        <p:nvSpPr>
          <p:cNvPr id="2" name="Fußzeilenplatzhalter 1">
            <a:extLst>
              <a:ext uri="{FF2B5EF4-FFF2-40B4-BE49-F238E27FC236}">
                <a16:creationId xmlns:a16="http://schemas.microsoft.com/office/drawing/2014/main" id="{735FD575-E204-47A5-9F1D-836887EDAAF0}"/>
              </a:ext>
            </a:extLst>
          </p:cNvPr>
          <p:cNvSpPr>
            <a:spLocks noGrp="1"/>
          </p:cNvSpPr>
          <p:nvPr>
            <p:ph type="ftr" sz="quarter" idx="4294967295"/>
          </p:nvPr>
        </p:nvSpPr>
        <p:spPr>
          <a:xfrm>
            <a:off x="80180" y="6470650"/>
            <a:ext cx="10309225" cy="204788"/>
          </a:xfrm>
        </p:spPr>
        <p:txBody>
          <a:bodyPr/>
          <a:lstStyle/>
          <a:p>
            <a:r>
              <a:rPr lang="de-DE"/>
              <a:t>Roadmap zur OER Policy an der Uni Bielefeld | Frank Homp (ZLL)</a:t>
            </a:r>
          </a:p>
        </p:txBody>
      </p:sp>
      <p:sp>
        <p:nvSpPr>
          <p:cNvPr id="3" name="Foliennummernplatzhalter 2">
            <a:extLst>
              <a:ext uri="{FF2B5EF4-FFF2-40B4-BE49-F238E27FC236}">
                <a16:creationId xmlns:a16="http://schemas.microsoft.com/office/drawing/2014/main" id="{E4C71514-AD70-4AFF-B862-48D9A6101805}"/>
              </a:ext>
            </a:extLst>
          </p:cNvPr>
          <p:cNvSpPr>
            <a:spLocks noGrp="1"/>
          </p:cNvSpPr>
          <p:nvPr>
            <p:ph type="sldNum" sz="quarter" idx="4294967295"/>
          </p:nvPr>
        </p:nvSpPr>
        <p:spPr>
          <a:xfrm>
            <a:off x="11709499" y="6470650"/>
            <a:ext cx="358775" cy="204788"/>
          </a:xfrm>
        </p:spPr>
        <p:txBody>
          <a:bodyPr/>
          <a:lstStyle/>
          <a:p>
            <a:fld id="{968FC3C1-8B2E-4CF4-97FE-57A4E19AC873}" type="slidenum">
              <a:rPr lang="de-DE" smtClean="0"/>
              <a:t>21</a:t>
            </a:fld>
            <a:endParaRPr lang="de-DE" dirty="0"/>
          </a:p>
        </p:txBody>
      </p:sp>
      <p:sp>
        <p:nvSpPr>
          <p:cNvPr id="15" name="Freihandform: Form 14">
            <a:extLst>
              <a:ext uri="{FF2B5EF4-FFF2-40B4-BE49-F238E27FC236}">
                <a16:creationId xmlns:a16="http://schemas.microsoft.com/office/drawing/2014/main" id="{8F373ADD-F40F-463F-B3BA-EAE78C0E438F}"/>
              </a:ext>
            </a:extLst>
          </p:cNvPr>
          <p:cNvSpPr/>
          <p:nvPr/>
        </p:nvSpPr>
        <p:spPr>
          <a:xfrm rot="800884">
            <a:off x="-131287" y="3842344"/>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reihandform: Form 15">
            <a:extLst>
              <a:ext uri="{FF2B5EF4-FFF2-40B4-BE49-F238E27FC236}">
                <a16:creationId xmlns:a16="http://schemas.microsoft.com/office/drawing/2014/main" id="{2C22EF66-62FF-40D5-B2C7-A3209B80B602}"/>
              </a:ext>
            </a:extLst>
          </p:cNvPr>
          <p:cNvSpPr/>
          <p:nvPr/>
        </p:nvSpPr>
        <p:spPr>
          <a:xfrm rot="800884">
            <a:off x="-131287" y="3842343"/>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reihandform: Form 16">
            <a:extLst>
              <a:ext uri="{FF2B5EF4-FFF2-40B4-BE49-F238E27FC236}">
                <a16:creationId xmlns:a16="http://schemas.microsoft.com/office/drawing/2014/main" id="{44980AEB-46A3-4179-B899-62D977157EC5}"/>
              </a:ext>
            </a:extLst>
          </p:cNvPr>
          <p:cNvSpPr/>
          <p:nvPr/>
        </p:nvSpPr>
        <p:spPr>
          <a:xfrm rot="800884">
            <a:off x="-158129" y="3838827"/>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A4998C6A-3F3A-4939-9127-BA3164041B84}"/>
              </a:ext>
            </a:extLst>
          </p:cNvPr>
          <p:cNvSpPr/>
          <p:nvPr/>
        </p:nvSpPr>
        <p:spPr>
          <a:xfrm>
            <a:off x="4190758" y="3945750"/>
            <a:ext cx="2793654" cy="738664"/>
          </a:xfrm>
          <a:prstGeom prst="rect">
            <a:avLst/>
          </a:prstGeom>
        </p:spPr>
        <p:txBody>
          <a:bodyPr wrap="square">
            <a:spAutoFit/>
          </a:bodyPr>
          <a:lstStyle/>
          <a:p>
            <a:pPr lvl="0"/>
            <a:r>
              <a:rPr lang="de-DE" sz="1400" b="1" dirty="0">
                <a:latin typeface="Bahnschrift" panose="020B0502040204020203" pitchFamily="34" charset="0"/>
              </a:rPr>
              <a:t>Überprüfung der „Erreichung“ der mit der OER Policy verknüpften Ziele</a:t>
            </a:r>
          </a:p>
        </p:txBody>
      </p:sp>
      <p:sp>
        <p:nvSpPr>
          <p:cNvPr id="39" name="Titel 1">
            <a:extLst>
              <a:ext uri="{FF2B5EF4-FFF2-40B4-BE49-F238E27FC236}">
                <a16:creationId xmlns:a16="http://schemas.microsoft.com/office/drawing/2014/main" id="{FE56B732-F9D3-4C98-BF7F-A5B492E2AC24}"/>
              </a:ext>
            </a:extLst>
          </p:cNvPr>
          <p:cNvSpPr txBox="1">
            <a:spLocks/>
          </p:cNvSpPr>
          <p:nvPr/>
        </p:nvSpPr>
        <p:spPr>
          <a:xfrm>
            <a:off x="1774461" y="219821"/>
            <a:ext cx="5041619" cy="688899"/>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…und dann?</a:t>
            </a:r>
          </a:p>
        </p:txBody>
      </p:sp>
      <p:sp>
        <p:nvSpPr>
          <p:cNvPr id="4" name="Rechteck 3">
            <a:extLst>
              <a:ext uri="{FF2B5EF4-FFF2-40B4-BE49-F238E27FC236}">
                <a16:creationId xmlns:a16="http://schemas.microsoft.com/office/drawing/2014/main" id="{BEF261CE-B7E1-4288-B2E1-70299FE28DA4}"/>
              </a:ext>
            </a:extLst>
          </p:cNvPr>
          <p:cNvSpPr/>
          <p:nvPr/>
        </p:nvSpPr>
        <p:spPr>
          <a:xfrm rot="20996977">
            <a:off x="4200754" y="5113751"/>
            <a:ext cx="5833666" cy="1186722"/>
          </a:xfrm>
          <a:prstGeom prst="rect">
            <a:avLst/>
          </a:prstGeom>
          <a:gradFill flip="none" rotWithShape="1">
            <a:gsLst>
              <a:gs pos="0">
                <a:schemeClr val="accent1">
                  <a:lumMod val="5000"/>
                  <a:lumOff val="95000"/>
                  <a:alpha val="0"/>
                </a:schemeClr>
              </a:gs>
              <a:gs pos="26000">
                <a:srgbClr val="F2F2F2">
                  <a:alpha val="87000"/>
                </a:srgbClr>
              </a:gs>
              <a:gs pos="78000">
                <a:srgbClr val="F2F2F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Inhaltsplatzhalter 2">
            <a:extLst>
              <a:ext uri="{FF2B5EF4-FFF2-40B4-BE49-F238E27FC236}">
                <a16:creationId xmlns:a16="http://schemas.microsoft.com/office/drawing/2014/main" id="{9D4664E6-CD95-4805-84EB-84393E2819F1}"/>
              </a:ext>
            </a:extLst>
          </p:cNvPr>
          <p:cNvSpPr txBox="1">
            <a:spLocks/>
          </p:cNvSpPr>
          <p:nvPr/>
        </p:nvSpPr>
        <p:spPr>
          <a:xfrm>
            <a:off x="1154068" y="815603"/>
            <a:ext cx="11591925" cy="2903697"/>
          </a:xfrm>
          <a:prstGeom prst="rect">
            <a:avLst/>
          </a:prstGeom>
        </p:spPr>
        <p:txBody>
          <a:bodyPr vert="horz" lIns="0" tIns="0" rIns="0" bIns="0" rtlCol="0" anchor="ctr" anchorCtr="0">
            <a:noAutofit/>
          </a:bodyPr>
          <a:lstStyle>
            <a:lvl1pPr marL="0" indent="0" algn="l" defTabSz="914400" rtl="0" eaLnBrk="1" latinLnBrk="0" hangingPunct="1">
              <a:lnSpc>
                <a:spcPct val="150000"/>
              </a:lnSpc>
              <a:spcBef>
                <a:spcPts val="0"/>
              </a:spcBef>
              <a:buFont typeface="Arial" panose="020B0604020202020204" pitchFamily="34" charset="0"/>
              <a:buNone/>
              <a:defRPr sz="1500" kern="1200">
                <a:solidFill>
                  <a:schemeClr val="tx1"/>
                </a:solidFill>
                <a:latin typeface="+mn-lt"/>
                <a:ea typeface="+mn-ea"/>
                <a:cs typeface="+mn-cs"/>
              </a:defRPr>
            </a:lvl1pPr>
            <a:lvl2pPr marL="457200" indent="0" algn="ctr" defTabSz="914400" rtl="0" eaLnBrk="1" latinLnBrk="0" hangingPunct="1">
              <a:lnSpc>
                <a:spcPct val="15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5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5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5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200000"/>
              </a:lnSpc>
              <a:buFont typeface="+mj-lt"/>
              <a:buAutoNum type="arabicPeriod"/>
            </a:pPr>
            <a:endParaRPr lang="de-DE" sz="1800" b="1" dirty="0">
              <a:solidFill>
                <a:srgbClr val="002060"/>
              </a:solidFill>
              <a:latin typeface="Bahnschrift" panose="020B0502040204020203" pitchFamily="34" charset="0"/>
              <a:cs typeface="Segoe UI" panose="020B0502040204020203" pitchFamily="34" charset="0"/>
            </a:endParaRPr>
          </a:p>
        </p:txBody>
      </p:sp>
      <p:sp>
        <p:nvSpPr>
          <p:cNvPr id="9" name="Textfeld 8">
            <a:extLst>
              <a:ext uri="{FF2B5EF4-FFF2-40B4-BE49-F238E27FC236}">
                <a16:creationId xmlns:a16="http://schemas.microsoft.com/office/drawing/2014/main" id="{4B030E33-399B-435B-9BC1-BF1FFE3673F7}"/>
              </a:ext>
            </a:extLst>
          </p:cNvPr>
          <p:cNvSpPr txBox="1"/>
          <p:nvPr/>
        </p:nvSpPr>
        <p:spPr>
          <a:xfrm>
            <a:off x="845773" y="984216"/>
            <a:ext cx="9213694" cy="23443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b="1" dirty="0">
                <a:solidFill>
                  <a:srgbClr val="002060"/>
                </a:solidFill>
                <a:latin typeface="Bahnschrift" panose="020B0502040204020203" pitchFamily="34" charset="0"/>
              </a:rPr>
              <a:t>OER: „Welche Lösung für welches </a:t>
            </a:r>
            <a:r>
              <a:rPr lang="de-DE" sz="2800" b="1" i="1" dirty="0">
                <a:solidFill>
                  <a:srgbClr val="002060"/>
                </a:solidFill>
                <a:latin typeface="Bahnschrift" panose="020B0502040204020203" pitchFamily="34" charset="0"/>
              </a:rPr>
              <a:t>Problem </a:t>
            </a:r>
            <a:r>
              <a:rPr lang="de-DE" sz="2800" b="1" dirty="0">
                <a:solidFill>
                  <a:srgbClr val="002060"/>
                </a:solidFill>
                <a:latin typeface="Bahnschrift" panose="020B0502040204020203" pitchFamily="34" charset="0"/>
              </a:rPr>
              <a:t>“ ? </a:t>
            </a:r>
            <a:r>
              <a:rPr lang="de-DE" sz="1050" dirty="0">
                <a:solidFill>
                  <a:srgbClr val="002060"/>
                </a:solidFill>
                <a:latin typeface="Bahnschrift" panose="020B0502040204020203" pitchFamily="34" charset="0"/>
              </a:rPr>
              <a:t>(Nassehi, 2019)</a:t>
            </a:r>
            <a:endParaRPr lang="de-DE" dirty="0">
              <a:solidFill>
                <a:srgbClr val="002060"/>
              </a:solidFill>
              <a:latin typeface="Bahnschrift" panose="020B0502040204020203" pitchFamily="34" charset="0"/>
            </a:endParaRPr>
          </a:p>
          <a:p>
            <a:pPr marL="285750" indent="-285750">
              <a:lnSpc>
                <a:spcPct val="150000"/>
              </a:lnSpc>
              <a:buFont typeface="Arial" panose="020B0604020202020204" pitchFamily="34" charset="0"/>
              <a:buChar char="•"/>
            </a:pPr>
            <a:r>
              <a:rPr lang="de-DE" dirty="0">
                <a:solidFill>
                  <a:srgbClr val="002060"/>
                </a:solidFill>
                <a:latin typeface="Bahnschrift" panose="020B0502040204020203" pitchFamily="34" charset="0"/>
              </a:rPr>
              <a:t>OER sind „digital social innovations“ </a:t>
            </a:r>
            <a:r>
              <a:rPr lang="de-DE" sz="1400" dirty="0">
                <a:solidFill>
                  <a:srgbClr val="002060"/>
                </a:solidFill>
                <a:latin typeface="Bahnschrift" panose="020B0502040204020203" pitchFamily="34" charset="0"/>
              </a:rPr>
              <a:t>(Ebner et al, 2022; Schön et al., 2017)</a:t>
            </a:r>
            <a:endParaRPr lang="de-DE" sz="2800" b="1" dirty="0">
              <a:solidFill>
                <a:srgbClr val="002060"/>
              </a:solidFill>
              <a:latin typeface="Bahnschrift" panose="020B0502040204020203" pitchFamily="34" charset="0"/>
            </a:endParaRPr>
          </a:p>
          <a:p>
            <a:pPr marL="285750" indent="-285750">
              <a:lnSpc>
                <a:spcPct val="150000"/>
              </a:lnSpc>
              <a:buFont typeface="Arial" panose="020B0604020202020204" pitchFamily="34" charset="0"/>
              <a:buChar char="•"/>
            </a:pPr>
            <a:r>
              <a:rPr lang="de-DE" dirty="0">
                <a:solidFill>
                  <a:srgbClr val="002060"/>
                </a:solidFill>
                <a:latin typeface="Bahnschrift" panose="020B0502040204020203" pitchFamily="34" charset="0"/>
              </a:rPr>
              <a:t>OER Impact </a:t>
            </a:r>
            <a:r>
              <a:rPr lang="de-DE" b="1" dirty="0">
                <a:solidFill>
                  <a:srgbClr val="002060"/>
                </a:solidFill>
                <a:latin typeface="Bahnschrift" panose="020B0502040204020203" pitchFamily="34" charset="0"/>
              </a:rPr>
              <a:t>Assessment</a:t>
            </a:r>
            <a:r>
              <a:rPr lang="de-DE" dirty="0">
                <a:solidFill>
                  <a:srgbClr val="002060"/>
                </a:solidFill>
                <a:latin typeface="Bahnschrift" panose="020B0502040204020203" pitchFamily="34" charset="0"/>
              </a:rPr>
              <a:t> </a:t>
            </a:r>
            <a:r>
              <a:rPr lang="de-DE" sz="1400" dirty="0">
                <a:solidFill>
                  <a:srgbClr val="002060"/>
                </a:solidFill>
                <a:latin typeface="Bahnschrift" panose="020B0502040204020203" pitchFamily="34" charset="0"/>
              </a:rPr>
              <a:t>(Ebner, Orr et al., 2022)</a:t>
            </a:r>
          </a:p>
          <a:p>
            <a:pPr marL="268288" indent="-268288">
              <a:lnSpc>
                <a:spcPct val="150000"/>
              </a:lnSpc>
              <a:buFont typeface="Arial" panose="020B0604020202020204" pitchFamily="34" charset="0"/>
              <a:buChar char="•"/>
            </a:pPr>
            <a:r>
              <a:rPr lang="de-DE" dirty="0">
                <a:solidFill>
                  <a:srgbClr val="002060"/>
                </a:solidFill>
                <a:latin typeface="Bahnschrift" panose="020B0502040204020203" pitchFamily="34" charset="0"/>
              </a:rPr>
              <a:t>Überprüfung der gesteckten Ziele (?) siehe z.B. TU Graz</a:t>
            </a:r>
          </a:p>
          <a:p>
            <a:pPr marL="268288" indent="-268288">
              <a:lnSpc>
                <a:spcPct val="150000"/>
              </a:lnSpc>
              <a:buFont typeface="Arial" panose="020B0604020202020204" pitchFamily="34" charset="0"/>
              <a:buChar char="•"/>
            </a:pPr>
            <a:r>
              <a:rPr lang="de-DE" dirty="0">
                <a:solidFill>
                  <a:srgbClr val="002060"/>
                </a:solidFill>
                <a:latin typeface="Bahnschrift" panose="020B0502040204020203" pitchFamily="34" charset="0"/>
              </a:rPr>
              <a:t>adäquate OER </a:t>
            </a:r>
            <a:r>
              <a:rPr lang="de-DE" b="1" dirty="0">
                <a:solidFill>
                  <a:srgbClr val="002060"/>
                </a:solidFill>
                <a:latin typeface="Bahnschrift" panose="020B0502040204020203" pitchFamily="34" charset="0"/>
              </a:rPr>
              <a:t>Anreizsysteme</a:t>
            </a:r>
            <a:r>
              <a:rPr lang="de-DE" dirty="0">
                <a:solidFill>
                  <a:srgbClr val="002060"/>
                </a:solidFill>
                <a:latin typeface="Bahnschrift" panose="020B0502040204020203" pitchFamily="34" charset="0"/>
              </a:rPr>
              <a:t> </a:t>
            </a:r>
            <a:r>
              <a:rPr lang="de-DE" sz="1200" dirty="0">
                <a:solidFill>
                  <a:srgbClr val="002060"/>
                </a:solidFill>
                <a:latin typeface="Bahnschrift" panose="020B0502040204020203" pitchFamily="34" charset="0"/>
                <a:cs typeface="Segoe UI" panose="020B0502040204020203" pitchFamily="34" charset="0"/>
              </a:rPr>
              <a:t>(Ladwig, 2022; Schön, 2023)</a:t>
            </a:r>
            <a:endParaRPr lang="de-DE" dirty="0">
              <a:solidFill>
                <a:srgbClr val="002060"/>
              </a:solidFill>
              <a:latin typeface="Bahnschrift" panose="020B0502040204020203" pitchFamily="34" charset="0"/>
            </a:endParaRPr>
          </a:p>
        </p:txBody>
      </p:sp>
      <p:pic>
        <p:nvPicPr>
          <p:cNvPr id="40" name="Grafik 39">
            <a:extLst>
              <a:ext uri="{FF2B5EF4-FFF2-40B4-BE49-F238E27FC236}">
                <a16:creationId xmlns:a16="http://schemas.microsoft.com/office/drawing/2014/main" id="{2C9E9691-F644-499F-960F-32A23BCE784B}"/>
              </a:ext>
            </a:extLst>
          </p:cNvPr>
          <p:cNvPicPr>
            <a:picLocks noChangeAspect="1"/>
          </p:cNvPicPr>
          <p:nvPr/>
        </p:nvPicPr>
        <p:blipFill>
          <a:blip r:embed="rId4"/>
          <a:stretch>
            <a:fillRect/>
          </a:stretch>
        </p:blipFill>
        <p:spPr>
          <a:xfrm>
            <a:off x="8110502" y="4083166"/>
            <a:ext cx="1609349" cy="1688045"/>
          </a:xfrm>
          <a:prstGeom prst="rect">
            <a:avLst/>
          </a:prstGeom>
        </p:spPr>
      </p:pic>
      <p:pic>
        <p:nvPicPr>
          <p:cNvPr id="41" name="Grafik 40">
            <a:hlinkClick r:id="rId5" action="ppaction://hlinksldjump"/>
            <a:extLst>
              <a:ext uri="{FF2B5EF4-FFF2-40B4-BE49-F238E27FC236}">
                <a16:creationId xmlns:a16="http://schemas.microsoft.com/office/drawing/2014/main" id="{B10EF78D-7A27-45C7-95CF-E4BBC4BE3BC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289170" y="1952999"/>
            <a:ext cx="3176480" cy="1780448"/>
          </a:xfrm>
          <a:prstGeom prst="rect">
            <a:avLst/>
          </a:prstGeom>
        </p:spPr>
      </p:pic>
      <p:sp>
        <p:nvSpPr>
          <p:cNvPr id="27" name="Rechteck 26">
            <a:extLst>
              <a:ext uri="{FF2B5EF4-FFF2-40B4-BE49-F238E27FC236}">
                <a16:creationId xmlns:a16="http://schemas.microsoft.com/office/drawing/2014/main" id="{86918AC1-674E-4ADD-855C-C15E73491681}"/>
              </a:ext>
            </a:extLst>
          </p:cNvPr>
          <p:cNvSpPr/>
          <p:nvPr/>
        </p:nvSpPr>
        <p:spPr>
          <a:xfrm>
            <a:off x="4195884" y="4727069"/>
            <a:ext cx="3159595" cy="600164"/>
          </a:xfrm>
          <a:prstGeom prst="rect">
            <a:avLst/>
          </a:prstGeom>
        </p:spPr>
        <p:txBody>
          <a:bodyPr wrap="square">
            <a:spAutoFit/>
          </a:bodyPr>
          <a:lstStyle/>
          <a:p>
            <a:pPr marL="171450" lvl="0" indent="-171450">
              <a:buFont typeface="Arial" panose="020B0604020202020204" pitchFamily="34" charset="0"/>
              <a:buChar char="•"/>
            </a:pPr>
            <a:r>
              <a:rPr lang="de-DE" sz="1100" dirty="0">
                <a:latin typeface="Bahnschrift" panose="020B0502040204020203" pitchFamily="34" charset="0"/>
              </a:rPr>
              <a:t>OER </a:t>
            </a:r>
            <a:r>
              <a:rPr lang="de-DE" sz="1100" dirty="0" err="1">
                <a:latin typeface="Bahnschrift" panose="020B0502040204020203" pitchFamily="34" charset="0"/>
              </a:rPr>
              <a:t>Maturity</a:t>
            </a:r>
            <a:r>
              <a:rPr lang="de-DE" sz="1100" dirty="0">
                <a:latin typeface="Bahnschrift" panose="020B0502040204020203" pitchFamily="34" charset="0"/>
              </a:rPr>
              <a:t> (</a:t>
            </a:r>
            <a:r>
              <a:rPr lang="de-DE" sz="1100" dirty="0" err="1">
                <a:latin typeface="Bahnschrift" panose="020B0502040204020203" pitchFamily="34" charset="0"/>
              </a:rPr>
              <a:t>Reinken</a:t>
            </a:r>
            <a:r>
              <a:rPr lang="de-DE" sz="1100" dirty="0">
                <a:latin typeface="Bahnschrift" panose="020B0502040204020203" pitchFamily="34" charset="0"/>
              </a:rPr>
              <a:t> et al., 2022)</a:t>
            </a:r>
          </a:p>
          <a:p>
            <a:pPr marL="171450" lvl="0" indent="-171450">
              <a:buFont typeface="Arial" panose="020B0604020202020204" pitchFamily="34" charset="0"/>
              <a:buChar char="•"/>
            </a:pPr>
            <a:r>
              <a:rPr lang="de-DE" sz="1100" dirty="0">
                <a:latin typeface="Bahnschrift" panose="020B0502040204020203" pitchFamily="34" charset="0"/>
              </a:rPr>
              <a:t>OER </a:t>
            </a:r>
            <a:r>
              <a:rPr lang="de-DE" sz="1100" dirty="0" err="1">
                <a:latin typeface="Bahnschrift" panose="020B0502040204020203" pitchFamily="34" charset="0"/>
              </a:rPr>
              <a:t>impact</a:t>
            </a:r>
            <a:r>
              <a:rPr lang="de-DE" sz="1100" dirty="0">
                <a:latin typeface="Bahnschrift" panose="020B0502040204020203" pitchFamily="34" charset="0"/>
              </a:rPr>
              <a:t> Assessment (Ebner et al., 2022)</a:t>
            </a:r>
            <a:br>
              <a:rPr lang="de-DE" sz="1100" dirty="0">
                <a:latin typeface="Bahnschrift" panose="020B0502040204020203" pitchFamily="34" charset="0"/>
              </a:rPr>
            </a:br>
            <a:r>
              <a:rPr lang="de-DE" sz="1100" dirty="0">
                <a:latin typeface="Bahnschrift" panose="020B0502040204020203" pitchFamily="34" charset="0"/>
              </a:rPr>
              <a:t>(Kooperation: ORCA, TU Graz und KNOER </a:t>
            </a:r>
          </a:p>
        </p:txBody>
      </p:sp>
      <p:grpSp>
        <p:nvGrpSpPr>
          <p:cNvPr id="29" name="Gruppieren 28">
            <a:extLst>
              <a:ext uri="{FF2B5EF4-FFF2-40B4-BE49-F238E27FC236}">
                <a16:creationId xmlns:a16="http://schemas.microsoft.com/office/drawing/2014/main" id="{B9D4F8D9-301A-4BFB-826D-DD074405388A}"/>
              </a:ext>
            </a:extLst>
          </p:cNvPr>
          <p:cNvGrpSpPr/>
          <p:nvPr/>
        </p:nvGrpSpPr>
        <p:grpSpPr>
          <a:xfrm>
            <a:off x="5755361" y="5436806"/>
            <a:ext cx="635370" cy="618849"/>
            <a:chOff x="1882023" y="1528917"/>
            <a:chExt cx="635370" cy="618849"/>
          </a:xfrm>
        </p:grpSpPr>
        <p:sp>
          <p:nvSpPr>
            <p:cNvPr id="30" name="Träne 29">
              <a:extLst>
                <a:ext uri="{FF2B5EF4-FFF2-40B4-BE49-F238E27FC236}">
                  <a16:creationId xmlns:a16="http://schemas.microsoft.com/office/drawing/2014/main" id="{A0A4E747-498A-4259-BCE3-3701F3E927FD}"/>
                </a:ext>
              </a:extLst>
            </p:cNvPr>
            <p:cNvSpPr/>
            <p:nvPr/>
          </p:nvSpPr>
          <p:spPr>
            <a:xfrm rot="8134637">
              <a:off x="1905759" y="1528917"/>
              <a:ext cx="596791" cy="618849"/>
            </a:xfrm>
            <a:prstGeom prst="teardrop">
              <a:avLst/>
            </a:prstGeom>
            <a:solidFill>
              <a:srgbClr val="0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1" name="Gruppieren 30">
              <a:extLst>
                <a:ext uri="{FF2B5EF4-FFF2-40B4-BE49-F238E27FC236}">
                  <a16:creationId xmlns:a16="http://schemas.microsoft.com/office/drawing/2014/main" id="{B09838CB-D398-4112-B99E-BF82886B99EF}"/>
                </a:ext>
              </a:extLst>
            </p:cNvPr>
            <p:cNvGrpSpPr/>
            <p:nvPr/>
          </p:nvGrpSpPr>
          <p:grpSpPr>
            <a:xfrm>
              <a:off x="1882023" y="1605222"/>
              <a:ext cx="635370" cy="450050"/>
              <a:chOff x="306614" y="2258327"/>
              <a:chExt cx="635370" cy="450050"/>
            </a:xfrm>
          </p:grpSpPr>
          <p:sp>
            <p:nvSpPr>
              <p:cNvPr id="32" name="Ellipse 31">
                <a:extLst>
                  <a:ext uri="{FF2B5EF4-FFF2-40B4-BE49-F238E27FC236}">
                    <a16:creationId xmlns:a16="http://schemas.microsoft.com/office/drawing/2014/main" id="{14C52ED5-8F9B-438B-8E49-2072CA76D0C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CD3A6C86-CDDF-4920-A63D-141187216AF9}"/>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000000"/>
                    </a:solidFill>
                    <a:latin typeface="Bahnschrift" panose="020B0502040204020203" pitchFamily="34" charset="0"/>
                  </a:rPr>
                  <a:t>12</a:t>
                </a:r>
                <a:endParaRPr lang="de-DE" sz="2200" b="0" cap="none" spc="0" dirty="0">
                  <a:ln w="0"/>
                  <a:solidFill>
                    <a:srgbClr val="000000"/>
                  </a:solidFill>
                  <a:latin typeface="Bahnschrift" panose="020B0502040204020203" pitchFamily="34" charset="0"/>
                </a:endParaRPr>
              </a:p>
            </p:txBody>
          </p:sp>
        </p:grpSp>
      </p:grpSp>
      <p:pic>
        <p:nvPicPr>
          <p:cNvPr id="21" name="Grafik 20" descr="Lupe">
            <a:extLst>
              <a:ext uri="{FF2B5EF4-FFF2-40B4-BE49-F238E27FC236}">
                <a16:creationId xmlns:a16="http://schemas.microsoft.com/office/drawing/2014/main" id="{F429D3A3-B440-4594-900D-2A14521003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6237307" y="5375401"/>
            <a:ext cx="914400" cy="914400"/>
          </a:xfrm>
          <a:prstGeom prst="rect">
            <a:avLst/>
          </a:prstGeom>
        </p:spPr>
      </p:pic>
      <p:pic>
        <p:nvPicPr>
          <p:cNvPr id="7" name="Grafik 6">
            <a:extLst>
              <a:ext uri="{FF2B5EF4-FFF2-40B4-BE49-F238E27FC236}">
                <a16:creationId xmlns:a16="http://schemas.microsoft.com/office/drawing/2014/main" id="{900A8D85-B5E3-594C-ECFB-1D80BC989B5D}"/>
              </a:ext>
            </a:extLst>
          </p:cNvPr>
          <p:cNvPicPr>
            <a:picLocks noChangeAspect="1"/>
          </p:cNvPicPr>
          <p:nvPr/>
        </p:nvPicPr>
        <p:blipFill>
          <a:blip r:embed="rId9"/>
          <a:stretch>
            <a:fillRect/>
          </a:stretch>
        </p:blipFill>
        <p:spPr>
          <a:xfrm rot="19486914">
            <a:off x="11207051" y="3299175"/>
            <a:ext cx="424705" cy="650612"/>
          </a:xfrm>
          <a:prstGeom prst="rect">
            <a:avLst/>
          </a:prstGeom>
        </p:spPr>
      </p:pic>
      <p:cxnSp>
        <p:nvCxnSpPr>
          <p:cNvPr id="6" name="Gerade Verbindung mit Pfeil 5">
            <a:extLst>
              <a:ext uri="{FF2B5EF4-FFF2-40B4-BE49-F238E27FC236}">
                <a16:creationId xmlns:a16="http://schemas.microsoft.com/office/drawing/2014/main" id="{E66DD68C-1EFB-4768-838C-49055E42637D}"/>
              </a:ext>
            </a:extLst>
          </p:cNvPr>
          <p:cNvCxnSpPr>
            <a:cxnSpLocks/>
          </p:cNvCxnSpPr>
          <p:nvPr/>
        </p:nvCxnSpPr>
        <p:spPr>
          <a:xfrm>
            <a:off x="6315926" y="3157445"/>
            <a:ext cx="165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34551931-AE62-45AA-8C23-4789226F6040}"/>
              </a:ext>
            </a:extLst>
          </p:cNvPr>
          <p:cNvPicPr>
            <a:picLocks noChangeAspect="1"/>
          </p:cNvPicPr>
          <p:nvPr/>
        </p:nvPicPr>
        <p:blipFill rotWithShape="1">
          <a:blip r:embed="rId3">
            <a:duotone>
              <a:prstClr val="black"/>
              <a:srgbClr val="F0C402">
                <a:tint val="45000"/>
                <a:satMod val="400000"/>
              </a:srgbClr>
            </a:duotone>
          </a:blip>
          <a:srcRect l="1" r="41787"/>
          <a:stretch/>
        </p:blipFill>
        <p:spPr>
          <a:xfrm>
            <a:off x="-319542" y="3661075"/>
            <a:ext cx="870926" cy="1496117"/>
          </a:xfrm>
          <a:prstGeom prst="rect">
            <a:avLst/>
          </a:prstGeom>
        </p:spPr>
      </p:pic>
    </p:spTree>
    <p:extLst>
      <p:ext uri="{BB962C8B-B14F-4D97-AF65-F5344CB8AC3E}">
        <p14:creationId xmlns:p14="http://schemas.microsoft.com/office/powerpoint/2010/main" val="1132689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fade">
                                      <p:cBhvr>
                                        <p:cTn id="41" dur="500"/>
                                        <p:tgtEl>
                                          <p:spTgt spid="9">
                                            <p:txEl>
                                              <p:pRg st="4" end="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81E236BA-8634-4AC4-AFA4-1C8A3D70DC39}"/>
              </a:ext>
            </a:extLst>
          </p:cNvPr>
          <p:cNvPicPr>
            <a:picLocks noChangeAspect="1"/>
          </p:cNvPicPr>
          <p:nvPr/>
        </p:nvPicPr>
        <p:blipFill rotWithShape="1">
          <a:blip r:embed="rId3">
            <a:duotone>
              <a:prstClr val="black"/>
              <a:srgbClr val="F0C402">
                <a:tint val="45000"/>
                <a:satMod val="400000"/>
              </a:srgbClr>
            </a:duotone>
          </a:blip>
          <a:srcRect l="57970" r="9632"/>
          <a:stretch/>
        </p:blipFill>
        <p:spPr>
          <a:xfrm>
            <a:off x="542314" y="3639466"/>
            <a:ext cx="484715" cy="1496117"/>
          </a:xfrm>
          <a:prstGeom prst="rect">
            <a:avLst/>
          </a:prstGeom>
        </p:spPr>
      </p:pic>
      <p:sp>
        <p:nvSpPr>
          <p:cNvPr id="15" name="Freihandform: Form 14">
            <a:extLst>
              <a:ext uri="{FF2B5EF4-FFF2-40B4-BE49-F238E27FC236}">
                <a16:creationId xmlns:a16="http://schemas.microsoft.com/office/drawing/2014/main" id="{8F373ADD-F40F-463F-B3BA-EAE78C0E438F}"/>
              </a:ext>
            </a:extLst>
          </p:cNvPr>
          <p:cNvSpPr/>
          <p:nvPr/>
        </p:nvSpPr>
        <p:spPr>
          <a:xfrm rot="800884">
            <a:off x="-131287" y="3842344"/>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reihandform: Form 15">
            <a:extLst>
              <a:ext uri="{FF2B5EF4-FFF2-40B4-BE49-F238E27FC236}">
                <a16:creationId xmlns:a16="http://schemas.microsoft.com/office/drawing/2014/main" id="{2C22EF66-62FF-40D5-B2C7-A3209B80B602}"/>
              </a:ext>
            </a:extLst>
          </p:cNvPr>
          <p:cNvSpPr/>
          <p:nvPr/>
        </p:nvSpPr>
        <p:spPr>
          <a:xfrm rot="800884">
            <a:off x="-131287" y="3842343"/>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reihandform: Form 16">
            <a:extLst>
              <a:ext uri="{FF2B5EF4-FFF2-40B4-BE49-F238E27FC236}">
                <a16:creationId xmlns:a16="http://schemas.microsoft.com/office/drawing/2014/main" id="{44980AEB-46A3-4179-B899-62D977157EC5}"/>
              </a:ext>
            </a:extLst>
          </p:cNvPr>
          <p:cNvSpPr/>
          <p:nvPr/>
        </p:nvSpPr>
        <p:spPr>
          <a:xfrm rot="800884">
            <a:off x="-158129" y="3838827"/>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BEF261CE-B7E1-4288-B2E1-70299FE28DA4}"/>
              </a:ext>
            </a:extLst>
          </p:cNvPr>
          <p:cNvSpPr/>
          <p:nvPr/>
        </p:nvSpPr>
        <p:spPr>
          <a:xfrm rot="20996977">
            <a:off x="4200754" y="5270746"/>
            <a:ext cx="5833666" cy="1186722"/>
          </a:xfrm>
          <a:prstGeom prst="rect">
            <a:avLst/>
          </a:prstGeom>
          <a:gradFill flip="none" rotWithShape="1">
            <a:gsLst>
              <a:gs pos="0">
                <a:schemeClr val="accent1">
                  <a:lumMod val="5000"/>
                  <a:lumOff val="95000"/>
                  <a:alpha val="0"/>
                </a:schemeClr>
              </a:gs>
              <a:gs pos="26000">
                <a:srgbClr val="F2F2F2">
                  <a:alpha val="87000"/>
                </a:srgbClr>
              </a:gs>
              <a:gs pos="78000">
                <a:srgbClr val="F2F2F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Inhaltsplatzhalter 2">
            <a:extLst>
              <a:ext uri="{FF2B5EF4-FFF2-40B4-BE49-F238E27FC236}">
                <a16:creationId xmlns:a16="http://schemas.microsoft.com/office/drawing/2014/main" id="{9D4664E6-CD95-4805-84EB-84393E2819F1}"/>
              </a:ext>
            </a:extLst>
          </p:cNvPr>
          <p:cNvSpPr txBox="1">
            <a:spLocks/>
          </p:cNvSpPr>
          <p:nvPr/>
        </p:nvSpPr>
        <p:spPr>
          <a:xfrm>
            <a:off x="1154068" y="815603"/>
            <a:ext cx="11591925" cy="2903697"/>
          </a:xfrm>
          <a:prstGeom prst="rect">
            <a:avLst/>
          </a:prstGeom>
        </p:spPr>
        <p:txBody>
          <a:bodyPr vert="horz" lIns="0" tIns="0" rIns="0" bIns="0" rtlCol="0" anchor="ctr" anchorCtr="0">
            <a:noAutofit/>
          </a:bodyPr>
          <a:lstStyle>
            <a:lvl1pPr marL="0" indent="0" algn="l" defTabSz="914400" rtl="0" eaLnBrk="1" latinLnBrk="0" hangingPunct="1">
              <a:lnSpc>
                <a:spcPct val="150000"/>
              </a:lnSpc>
              <a:spcBef>
                <a:spcPts val="0"/>
              </a:spcBef>
              <a:buFont typeface="Arial" panose="020B0604020202020204" pitchFamily="34" charset="0"/>
              <a:buNone/>
              <a:defRPr sz="1500" kern="1200">
                <a:solidFill>
                  <a:schemeClr val="tx1"/>
                </a:solidFill>
                <a:latin typeface="+mn-lt"/>
                <a:ea typeface="+mn-ea"/>
                <a:cs typeface="+mn-cs"/>
              </a:defRPr>
            </a:lvl1pPr>
            <a:lvl2pPr marL="457200" indent="0" algn="ctr" defTabSz="914400" rtl="0" eaLnBrk="1" latinLnBrk="0" hangingPunct="1">
              <a:lnSpc>
                <a:spcPct val="15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5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5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5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200000"/>
              </a:lnSpc>
              <a:buFont typeface="+mj-lt"/>
              <a:buAutoNum type="arabicPeriod"/>
            </a:pPr>
            <a:endParaRPr lang="de-DE" sz="1800" b="1" dirty="0">
              <a:solidFill>
                <a:srgbClr val="002060"/>
              </a:solidFill>
              <a:latin typeface="Bahnschrift" panose="020B0502040204020203" pitchFamily="34" charset="0"/>
              <a:cs typeface="Segoe UI" panose="020B0502040204020203" pitchFamily="34" charset="0"/>
            </a:endParaRPr>
          </a:p>
        </p:txBody>
      </p:sp>
      <p:pic>
        <p:nvPicPr>
          <p:cNvPr id="40" name="Grafik 39">
            <a:extLst>
              <a:ext uri="{FF2B5EF4-FFF2-40B4-BE49-F238E27FC236}">
                <a16:creationId xmlns:a16="http://schemas.microsoft.com/office/drawing/2014/main" id="{2C9E9691-F644-499F-960F-32A23BCE784B}"/>
              </a:ext>
            </a:extLst>
          </p:cNvPr>
          <p:cNvPicPr>
            <a:picLocks noChangeAspect="1"/>
          </p:cNvPicPr>
          <p:nvPr/>
        </p:nvPicPr>
        <p:blipFill>
          <a:blip r:embed="rId4"/>
          <a:stretch>
            <a:fillRect/>
          </a:stretch>
        </p:blipFill>
        <p:spPr>
          <a:xfrm>
            <a:off x="8865146" y="3322194"/>
            <a:ext cx="2456129" cy="2576232"/>
          </a:xfrm>
          <a:prstGeom prst="rect">
            <a:avLst/>
          </a:prstGeom>
        </p:spPr>
      </p:pic>
      <p:pic>
        <p:nvPicPr>
          <p:cNvPr id="24" name="Grafik 23">
            <a:extLst>
              <a:ext uri="{FF2B5EF4-FFF2-40B4-BE49-F238E27FC236}">
                <a16:creationId xmlns:a16="http://schemas.microsoft.com/office/drawing/2014/main" id="{34551931-AE62-45AA-8C23-4789226F6040}"/>
              </a:ext>
            </a:extLst>
          </p:cNvPr>
          <p:cNvPicPr>
            <a:picLocks noChangeAspect="1"/>
          </p:cNvPicPr>
          <p:nvPr/>
        </p:nvPicPr>
        <p:blipFill rotWithShape="1">
          <a:blip r:embed="rId3">
            <a:duotone>
              <a:prstClr val="black"/>
              <a:srgbClr val="F0C402">
                <a:tint val="45000"/>
                <a:satMod val="400000"/>
              </a:srgbClr>
            </a:duotone>
          </a:blip>
          <a:srcRect l="1" r="41787"/>
          <a:stretch/>
        </p:blipFill>
        <p:spPr>
          <a:xfrm>
            <a:off x="-319542" y="3661075"/>
            <a:ext cx="870926" cy="1496117"/>
          </a:xfrm>
          <a:prstGeom prst="rect">
            <a:avLst/>
          </a:prstGeom>
        </p:spPr>
      </p:pic>
    </p:spTree>
    <p:extLst>
      <p:ext uri="{BB962C8B-B14F-4D97-AF65-F5344CB8AC3E}">
        <p14:creationId xmlns:p14="http://schemas.microsoft.com/office/powerpoint/2010/main" val="1118515756"/>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615EA8-0D5F-A8A0-C998-294DD7F0FC1E}"/>
              </a:ext>
            </a:extLst>
          </p:cNvPr>
          <p:cNvSpPr>
            <a:spLocks noGrp="1"/>
          </p:cNvSpPr>
          <p:nvPr>
            <p:ph type="title"/>
          </p:nvPr>
        </p:nvSpPr>
        <p:spPr>
          <a:xfrm>
            <a:off x="300038" y="1235088"/>
            <a:ext cx="11591924" cy="688899"/>
          </a:xfrm>
        </p:spPr>
        <p:txBody>
          <a:bodyPr/>
          <a:lstStyle/>
          <a:p>
            <a:r>
              <a:rPr lang="de-DE" dirty="0"/>
              <a:t>Literatur</a:t>
            </a:r>
          </a:p>
        </p:txBody>
      </p:sp>
      <p:sp>
        <p:nvSpPr>
          <p:cNvPr id="3" name="Fußzeilenplatzhalter 2">
            <a:extLst>
              <a:ext uri="{FF2B5EF4-FFF2-40B4-BE49-F238E27FC236}">
                <a16:creationId xmlns:a16="http://schemas.microsoft.com/office/drawing/2014/main" id="{84E8BDC5-B4F8-A575-E7A7-C252A926B091}"/>
              </a:ext>
            </a:extLst>
          </p:cNvPr>
          <p:cNvSpPr>
            <a:spLocks noGrp="1"/>
          </p:cNvSpPr>
          <p:nvPr>
            <p:ph type="ftr" sz="quarter" idx="11"/>
          </p:nvPr>
        </p:nvSpPr>
        <p:spPr/>
        <p:txBody>
          <a:bodyPr/>
          <a:lstStyle/>
          <a:p>
            <a:r>
              <a:rPr lang="de-DE"/>
              <a:t>Kick-Off zur OER Policy an der Uni Bielefeld | Frank Homp (ZLL)</a:t>
            </a:r>
            <a:endParaRPr lang="de-DE" dirty="0"/>
          </a:p>
        </p:txBody>
      </p:sp>
      <p:sp>
        <p:nvSpPr>
          <p:cNvPr id="4" name="Foliennummernplatzhalter 3">
            <a:extLst>
              <a:ext uri="{FF2B5EF4-FFF2-40B4-BE49-F238E27FC236}">
                <a16:creationId xmlns:a16="http://schemas.microsoft.com/office/drawing/2014/main" id="{5013DC39-2BDE-5178-1B0D-9ED3F958CF3C}"/>
              </a:ext>
            </a:extLst>
          </p:cNvPr>
          <p:cNvSpPr>
            <a:spLocks noGrp="1"/>
          </p:cNvSpPr>
          <p:nvPr>
            <p:ph type="sldNum" sz="quarter" idx="12"/>
          </p:nvPr>
        </p:nvSpPr>
        <p:spPr/>
        <p:txBody>
          <a:bodyPr/>
          <a:lstStyle/>
          <a:p>
            <a:fld id="{968FC3C1-8B2E-4CF4-97FE-57A4E19AC873}" type="slidenum">
              <a:rPr lang="de-DE" smtClean="0"/>
              <a:t>23</a:t>
            </a:fld>
            <a:endParaRPr lang="de-DE"/>
          </a:p>
        </p:txBody>
      </p:sp>
      <p:sp>
        <p:nvSpPr>
          <p:cNvPr id="5" name="Textplatzhalter 4">
            <a:extLst>
              <a:ext uri="{FF2B5EF4-FFF2-40B4-BE49-F238E27FC236}">
                <a16:creationId xmlns:a16="http://schemas.microsoft.com/office/drawing/2014/main" id="{24884BCC-D74F-2D7D-DD1A-3A5C1A67842C}"/>
              </a:ext>
            </a:extLst>
          </p:cNvPr>
          <p:cNvSpPr>
            <a:spLocks noGrp="1"/>
          </p:cNvSpPr>
          <p:nvPr>
            <p:ph type="body" sz="quarter" idx="13"/>
          </p:nvPr>
        </p:nvSpPr>
        <p:spPr>
          <a:xfrm>
            <a:off x="300037" y="2013794"/>
            <a:ext cx="11591925" cy="4367534"/>
          </a:xfrm>
        </p:spPr>
        <p:txBody>
          <a:bodyPr/>
          <a:lstStyle/>
          <a:p>
            <a:pPr marL="185738" indent="-185738">
              <a:lnSpc>
                <a:spcPct val="100000"/>
              </a:lnSpc>
              <a:spcAft>
                <a:spcPts val="300"/>
              </a:spcAft>
              <a:buNone/>
            </a:pPr>
            <a:r>
              <a:rPr lang="de-DE" sz="1050" dirty="0" err="1"/>
              <a:t>Reinken</a:t>
            </a:r>
            <a:r>
              <a:rPr lang="de-DE" sz="1050" dirty="0"/>
              <a:t>, C., Draxler-Weber, N. &amp; Hoppe, U. (2022). A </a:t>
            </a:r>
            <a:r>
              <a:rPr lang="de-DE" sz="1050" dirty="0" err="1"/>
              <a:t>Maturity</a:t>
            </a:r>
            <a:r>
              <a:rPr lang="de-DE" sz="1050" dirty="0"/>
              <a:t> Model </a:t>
            </a:r>
            <a:r>
              <a:rPr lang="de-DE" sz="1050" dirty="0" err="1"/>
              <a:t>for</a:t>
            </a:r>
            <a:r>
              <a:rPr lang="de-DE" sz="1050" dirty="0"/>
              <a:t> Open Educational Resources in Higher Education </a:t>
            </a:r>
            <a:r>
              <a:rPr lang="de-DE" sz="1050" dirty="0" err="1"/>
              <a:t>Institutions</a:t>
            </a:r>
            <a:r>
              <a:rPr lang="de-DE" sz="1050" dirty="0"/>
              <a:t> – Development and Evaluation. In M. A. Bach </a:t>
            </a:r>
            <a:r>
              <a:rPr lang="de-DE" sz="1050" dirty="0" err="1"/>
              <a:t>Tobji</a:t>
            </a:r>
            <a:r>
              <a:rPr lang="de-DE" sz="1050" dirty="0"/>
              <a:t>, R. </a:t>
            </a:r>
            <a:r>
              <a:rPr lang="de-DE" sz="1050" dirty="0" err="1"/>
              <a:t>Jallouli</a:t>
            </a:r>
            <a:r>
              <a:rPr lang="de-DE" sz="1050" dirty="0"/>
              <a:t>, V. A. </a:t>
            </a:r>
            <a:r>
              <a:rPr lang="de-DE" sz="1050" dirty="0" err="1"/>
              <a:t>Strat</a:t>
            </a:r>
            <a:r>
              <a:rPr lang="de-DE" sz="1050" dirty="0"/>
              <a:t>, A. M. Soares &amp; A. A. </a:t>
            </a:r>
            <a:r>
              <a:rPr lang="de-DE" sz="1050" dirty="0" err="1"/>
              <a:t>Davidescu</a:t>
            </a:r>
            <a:r>
              <a:rPr lang="de-DE" sz="1050" dirty="0"/>
              <a:t> (Hrsg.), Digital Economy. Emerging Technologies and Business Innovation (</a:t>
            </a:r>
            <a:r>
              <a:rPr lang="de-DE" sz="1050" dirty="0" err="1"/>
              <a:t>Lecture</a:t>
            </a:r>
            <a:r>
              <a:rPr lang="de-DE" sz="1050" dirty="0"/>
              <a:t> Notes in Business Information Processing, Bd. 461, S. 94–111). Cham: Springer International Publishing. </a:t>
            </a:r>
            <a:r>
              <a:rPr lang="de-DE" sz="1050" dirty="0">
                <a:hlinkClick r:id="rId2">
                  <a:extLst>
                    <a:ext uri="{A12FA001-AC4F-418D-AE19-62706E023703}">
                      <ahyp:hlinkClr xmlns:ahyp="http://schemas.microsoft.com/office/drawing/2018/hyperlinkcolor" val="tx"/>
                    </a:ext>
                  </a:extLst>
                </a:hlinkClick>
              </a:rPr>
              <a:t>https://doi.org/10.1007/978-3-031-17037-9_7</a:t>
            </a:r>
            <a:endParaRPr lang="de-DE" sz="1050" dirty="0"/>
          </a:p>
          <a:p>
            <a:pPr marL="185738" indent="-185738">
              <a:lnSpc>
                <a:spcPct val="100000"/>
              </a:lnSpc>
              <a:spcAft>
                <a:spcPts val="300"/>
              </a:spcAft>
              <a:buNone/>
            </a:pPr>
            <a:r>
              <a:rPr lang="de-DE" sz="1050" dirty="0"/>
              <a:t>Ebner, M., </a:t>
            </a:r>
            <a:r>
              <a:rPr lang="de-DE" sz="1050" dirty="0" err="1"/>
              <a:t>Ganguly</a:t>
            </a:r>
            <a:r>
              <a:rPr lang="de-DE" sz="1050" dirty="0"/>
              <a:t>, R., </a:t>
            </a:r>
            <a:r>
              <a:rPr lang="de-DE" sz="1050" dirty="0" err="1"/>
              <a:t>Gröblinger</a:t>
            </a:r>
            <a:r>
              <a:rPr lang="de-DE" sz="1050" dirty="0"/>
              <a:t>, O., Hackl, C., Handle-Pfeiffer, D., Kopp, M. et al. (2023). Handlungsfelder und attraktive Lösungen für Open Educational Resources im österreichischen Hochschulraum: Ergebnisse aus dem Projekt Open Education Austria </a:t>
            </a:r>
            <a:r>
              <a:rPr lang="de-DE" sz="1050" dirty="0" err="1"/>
              <a:t>Advanced</a:t>
            </a:r>
            <a:r>
              <a:rPr lang="de-DE" sz="1050" dirty="0"/>
              <a:t>. Zeitschrift für Hochschulentwicklung, 18(Sonderheft Hochschullehre), 181–198-181–198. https://doi.org/10.3217/zfhe-SH-HL/10</a:t>
            </a:r>
          </a:p>
          <a:p>
            <a:pPr marL="185738" indent="-185738">
              <a:lnSpc>
                <a:spcPct val="100000"/>
              </a:lnSpc>
              <a:spcAft>
                <a:spcPts val="300"/>
              </a:spcAft>
              <a:buNone/>
            </a:pPr>
            <a:r>
              <a:rPr lang="de-DE" sz="1050" dirty="0"/>
              <a:t>Ebner, M., Orr, D. &amp; Schön, S. (2022). OER Impact Assessment: A </a:t>
            </a:r>
            <a:r>
              <a:rPr lang="de-DE" sz="1050" dirty="0" err="1"/>
              <a:t>framework</a:t>
            </a:r>
            <a:r>
              <a:rPr lang="de-DE" sz="1050" dirty="0"/>
              <a:t> </a:t>
            </a:r>
            <a:r>
              <a:rPr lang="de-DE" sz="1050" dirty="0" err="1"/>
              <a:t>for</a:t>
            </a:r>
            <a:r>
              <a:rPr lang="de-DE" sz="1050" dirty="0"/>
              <a:t> </a:t>
            </a:r>
            <a:r>
              <a:rPr lang="de-DE" sz="1050" dirty="0" err="1"/>
              <a:t>higher</a:t>
            </a:r>
            <a:r>
              <a:rPr lang="de-DE" sz="1050" dirty="0"/>
              <a:t> education </a:t>
            </a:r>
            <a:r>
              <a:rPr lang="de-DE" sz="1050" dirty="0" err="1"/>
              <a:t>institutions</a:t>
            </a:r>
            <a:r>
              <a:rPr lang="de-DE" sz="1050" dirty="0"/>
              <a:t> and </a:t>
            </a:r>
            <a:r>
              <a:rPr lang="de-DE" sz="1050" dirty="0" err="1"/>
              <a:t>beyond</a:t>
            </a:r>
            <a:r>
              <a:rPr lang="de-DE" sz="1050" dirty="0"/>
              <a:t>. </a:t>
            </a:r>
            <a:r>
              <a:rPr lang="de-DE" sz="1050" dirty="0" err="1"/>
              <a:t>Approaches</a:t>
            </a:r>
            <a:r>
              <a:rPr lang="de-DE" sz="1050" dirty="0"/>
              <a:t> </a:t>
            </a:r>
            <a:r>
              <a:rPr lang="de-DE" sz="1050" dirty="0" err="1"/>
              <a:t>to</a:t>
            </a:r>
            <a:r>
              <a:rPr lang="de-DE" sz="1050" dirty="0"/>
              <a:t> </a:t>
            </a:r>
            <a:r>
              <a:rPr lang="de-DE" sz="1050" dirty="0" err="1"/>
              <a:t>assess</a:t>
            </a:r>
            <a:r>
              <a:rPr lang="de-DE" sz="1050" dirty="0"/>
              <a:t> </a:t>
            </a:r>
            <a:r>
              <a:rPr lang="de-DE" sz="1050" dirty="0" err="1"/>
              <a:t>the</a:t>
            </a:r>
            <a:r>
              <a:rPr lang="de-DE" sz="1050" dirty="0"/>
              <a:t> </a:t>
            </a:r>
            <a:r>
              <a:rPr lang="de-DE" sz="1050" dirty="0" err="1"/>
              <a:t>impact</a:t>
            </a:r>
            <a:r>
              <a:rPr lang="de-DE" sz="1050" dirty="0"/>
              <a:t> </a:t>
            </a:r>
            <a:r>
              <a:rPr lang="de-DE" sz="1050" dirty="0" err="1"/>
              <a:t>of</a:t>
            </a:r>
            <a:r>
              <a:rPr lang="de-DE" sz="1050" dirty="0"/>
              <a:t> Open Educational Resources. Open Education Studies, 4(1), 296–309. https://doi.org/10.1515/edu-2022-0018</a:t>
            </a:r>
          </a:p>
          <a:p>
            <a:pPr marL="185738" indent="-185738">
              <a:lnSpc>
                <a:spcPct val="100000"/>
              </a:lnSpc>
              <a:spcAft>
                <a:spcPts val="300"/>
              </a:spcAft>
              <a:buNone/>
            </a:pPr>
            <a:r>
              <a:rPr lang="de-DE" sz="1050" dirty="0"/>
              <a:t>Hachmeister, N. &amp; Schirrwagen, J. (2021). Open Science Whitepaper – Universität Bielefeld. </a:t>
            </a:r>
            <a:r>
              <a:rPr lang="de-DE" sz="1050" dirty="0">
                <a:hlinkClick r:id="rId3">
                  <a:extLst>
                    <a:ext uri="{A12FA001-AC4F-418D-AE19-62706E023703}">
                      <ahyp:hlinkClr xmlns:ahyp="http://schemas.microsoft.com/office/drawing/2018/hyperlinkcolor" val="tx"/>
                    </a:ext>
                  </a:extLst>
                </a:hlinkClick>
              </a:rPr>
              <a:t>https://doi.org/10.4119/UNIBI/2956951</a:t>
            </a:r>
            <a:endParaRPr lang="de-DE" sz="1050" dirty="0"/>
          </a:p>
          <a:p>
            <a:pPr marL="185738" indent="-185738">
              <a:lnSpc>
                <a:spcPct val="100000"/>
              </a:lnSpc>
              <a:spcAft>
                <a:spcPts val="300"/>
              </a:spcAft>
              <a:buNone/>
            </a:pPr>
            <a:r>
              <a:rPr lang="de-DE" sz="1050" dirty="0" err="1"/>
              <a:t>Kerres</a:t>
            </a:r>
            <a:r>
              <a:rPr lang="de-DE" sz="1050" dirty="0"/>
              <a:t>, M. (2019). Offene Bildungsressourcen und Open Education. Openness als Bewegung oder als Gefüge von Initiativen? </a:t>
            </a:r>
            <a:r>
              <a:rPr lang="de-DE" sz="1050" dirty="0" err="1"/>
              <a:t>MedienPädagogik</a:t>
            </a:r>
            <a:r>
              <a:rPr lang="de-DE" sz="1050" dirty="0"/>
              <a:t>, Zeitschrift für Theorie und Praxis der Medienbildung, 34(34), 1–18. https://doi.org/10.21240/mpaed/34/2019.02.17.X</a:t>
            </a:r>
          </a:p>
          <a:p>
            <a:pPr marL="185738" indent="-185738">
              <a:lnSpc>
                <a:spcPct val="100000"/>
              </a:lnSpc>
              <a:spcAft>
                <a:spcPts val="300"/>
              </a:spcAft>
              <a:buNone/>
            </a:pPr>
            <a:r>
              <a:rPr lang="de-DE" sz="1050" dirty="0"/>
              <a:t>Kreutzer, T., </a:t>
            </a:r>
            <a:r>
              <a:rPr lang="de-DE" sz="1050" dirty="0" err="1"/>
              <a:t>Lahmann</a:t>
            </a:r>
            <a:r>
              <a:rPr lang="de-DE" sz="1050" dirty="0"/>
              <a:t>, H. C. &amp; </a:t>
            </a:r>
            <a:r>
              <a:rPr lang="de-DE" sz="1050" dirty="0" err="1"/>
              <a:t>Kaulen</a:t>
            </a:r>
            <a:r>
              <a:rPr lang="de-DE" sz="1050" dirty="0"/>
              <a:t>, I. (2021). Rechtsfragen bei Open Science. Ein Leitfaden (2., überarbeitete und erweiterte Auflage). Hamburg: Hamburg University Press. https://doi.org/10.15460/HUP.211</a:t>
            </a:r>
          </a:p>
          <a:p>
            <a:pPr marL="185738" indent="-185738">
              <a:lnSpc>
                <a:spcPct val="100000"/>
              </a:lnSpc>
              <a:spcAft>
                <a:spcPts val="300"/>
              </a:spcAft>
              <a:buNone/>
            </a:pPr>
            <a:r>
              <a:rPr lang="de-DE" sz="1050" dirty="0"/>
              <a:t>Ladwig, T. (2022). Konzeptstudie: Förderung der Akzeptanz von OER an den niedersächsischen Hochschulen (Hochschulforum Digitalisierung (HFD), Hrsg.) (Arbeitspapier Nr. 64). Verfügbar unter: https://hochschulforumdigitalisierung.de/sites/default/files/dateien/HFD_AP_64_Konzeptstudie_Open_Educational_Ressources_OER.pdf</a:t>
            </a:r>
          </a:p>
          <a:p>
            <a:pPr marL="185738" indent="-185738">
              <a:lnSpc>
                <a:spcPct val="100000"/>
              </a:lnSpc>
              <a:spcAft>
                <a:spcPts val="300"/>
              </a:spcAft>
              <a:buNone/>
            </a:pPr>
            <a:r>
              <a:rPr lang="de-DE" sz="1050" dirty="0"/>
              <a:t>Nassehi, A. (2019). Muster. Theorie der digitalen Gesellschaft. München: C.H. Beck.</a:t>
            </a:r>
          </a:p>
          <a:p>
            <a:pPr marL="185738" indent="-185738">
              <a:lnSpc>
                <a:spcPct val="100000"/>
              </a:lnSpc>
              <a:spcAft>
                <a:spcPts val="300"/>
              </a:spcAft>
              <a:buNone/>
            </a:pPr>
            <a:r>
              <a:rPr lang="de-DE" sz="1050" dirty="0" err="1"/>
              <a:t>Reinken</a:t>
            </a:r>
            <a:r>
              <a:rPr lang="de-DE" sz="1050" dirty="0"/>
              <a:t>, C., Draxler-Weber, N. &amp; Hoppe, U. (2022). A </a:t>
            </a:r>
            <a:r>
              <a:rPr lang="de-DE" sz="1050" dirty="0" err="1"/>
              <a:t>Maturity</a:t>
            </a:r>
            <a:r>
              <a:rPr lang="de-DE" sz="1050" dirty="0"/>
              <a:t> Model </a:t>
            </a:r>
            <a:r>
              <a:rPr lang="de-DE" sz="1050" dirty="0" err="1"/>
              <a:t>for</a:t>
            </a:r>
            <a:r>
              <a:rPr lang="de-DE" sz="1050" dirty="0"/>
              <a:t> Open Educational Resources in Higher Education </a:t>
            </a:r>
            <a:r>
              <a:rPr lang="de-DE" sz="1050" dirty="0" err="1"/>
              <a:t>Institutions</a:t>
            </a:r>
            <a:r>
              <a:rPr lang="de-DE" sz="1050" dirty="0"/>
              <a:t> – Development and Evaluation. In M. A. Bach </a:t>
            </a:r>
            <a:r>
              <a:rPr lang="de-DE" sz="1050" dirty="0" err="1"/>
              <a:t>Tobji</a:t>
            </a:r>
            <a:r>
              <a:rPr lang="de-DE" sz="1050" dirty="0"/>
              <a:t>, R. </a:t>
            </a:r>
            <a:r>
              <a:rPr lang="de-DE" sz="1050" dirty="0" err="1"/>
              <a:t>Jallouli</a:t>
            </a:r>
            <a:r>
              <a:rPr lang="de-DE" sz="1050" dirty="0"/>
              <a:t>, V. A. </a:t>
            </a:r>
            <a:r>
              <a:rPr lang="de-DE" sz="1050" dirty="0" err="1"/>
              <a:t>Strat</a:t>
            </a:r>
            <a:r>
              <a:rPr lang="de-DE" sz="1050" dirty="0"/>
              <a:t>, A. M. Soares &amp; A. A. </a:t>
            </a:r>
            <a:r>
              <a:rPr lang="de-DE" sz="1050" dirty="0" err="1"/>
              <a:t>Davidescu</a:t>
            </a:r>
            <a:r>
              <a:rPr lang="de-DE" sz="1050" dirty="0"/>
              <a:t> (Hrsg.), Digital Economy. Emerging Technologies and Business Innovation (</a:t>
            </a:r>
            <a:r>
              <a:rPr lang="de-DE" sz="1050" dirty="0" err="1"/>
              <a:t>Lecture</a:t>
            </a:r>
            <a:r>
              <a:rPr lang="de-DE" sz="1050" dirty="0"/>
              <a:t> Notes in Business Information Processing, Bd. 461, S. 94–111). Cham: Springer International Publishing. </a:t>
            </a:r>
            <a:r>
              <a:rPr lang="de-DE" sz="1050" dirty="0">
                <a:hlinkClick r:id="rId2">
                  <a:extLst>
                    <a:ext uri="{A12FA001-AC4F-418D-AE19-62706E023703}">
                      <ahyp:hlinkClr xmlns:ahyp="http://schemas.microsoft.com/office/drawing/2018/hyperlinkcolor" val="tx"/>
                    </a:ext>
                  </a:extLst>
                </a:hlinkClick>
              </a:rPr>
              <a:t>https://doi.org/10.1007/978-3-031-17037-9_7</a:t>
            </a:r>
            <a:endParaRPr lang="de-DE" sz="1050" dirty="0"/>
          </a:p>
          <a:p>
            <a:pPr marL="185738" indent="-185738">
              <a:lnSpc>
                <a:spcPct val="100000"/>
              </a:lnSpc>
              <a:spcAft>
                <a:spcPts val="300"/>
              </a:spcAft>
              <a:buNone/>
            </a:pPr>
            <a:r>
              <a:rPr lang="de-DE" sz="1050" dirty="0"/>
              <a:t>Schön, S. (2023). Anreize für die OER-Produktion. Ideen und Erfahrungen aus dem Hochschulsektor. Keynote bei der Online-Fachtagung zum Thema Awareness und Anreizinstrumente für OER von MMKH und twillo. Verfügbar unter: https://repository.tugraz.at/records/vrs4x-q3123 https://doi.org/10.3217/VRS4X-Q3123</a:t>
            </a:r>
          </a:p>
          <a:p>
            <a:pPr marL="185738" indent="-185738">
              <a:lnSpc>
                <a:spcPct val="100000"/>
              </a:lnSpc>
              <a:spcAft>
                <a:spcPts val="300"/>
              </a:spcAft>
              <a:buNone/>
            </a:pPr>
            <a:r>
              <a:rPr lang="de-DE" sz="1050" dirty="0"/>
              <a:t>Schön, S., Ebner, M. &amp; Hornung-</a:t>
            </a:r>
            <a:r>
              <a:rPr lang="de-DE" sz="1050" dirty="0" err="1"/>
              <a:t>Prähauser</a:t>
            </a:r>
            <a:r>
              <a:rPr lang="de-DE" sz="1050" dirty="0"/>
              <a:t>, V. (2017). Digital social </a:t>
            </a:r>
            <a:r>
              <a:rPr lang="de-DE" sz="1050" dirty="0" err="1"/>
              <a:t>innovation</a:t>
            </a:r>
            <a:r>
              <a:rPr lang="de-DE" sz="1050" dirty="0"/>
              <a:t> </a:t>
            </a:r>
            <a:r>
              <a:rPr lang="de-DE" sz="1050" dirty="0" err="1"/>
              <a:t>within</a:t>
            </a:r>
            <a:r>
              <a:rPr lang="de-DE" sz="1050" dirty="0"/>
              <a:t> education: Five </a:t>
            </a:r>
            <a:r>
              <a:rPr lang="de-DE" sz="1050" dirty="0" err="1"/>
              <a:t>insights</a:t>
            </a:r>
            <a:r>
              <a:rPr lang="de-DE" sz="1050" dirty="0"/>
              <a:t> on </a:t>
            </a:r>
            <a:r>
              <a:rPr lang="de-DE" sz="1050" dirty="0" err="1"/>
              <a:t>the</a:t>
            </a:r>
            <a:r>
              <a:rPr lang="de-DE" sz="1050" dirty="0"/>
              <a:t> </a:t>
            </a:r>
            <a:r>
              <a:rPr lang="de-DE" sz="1050" dirty="0" err="1"/>
              <a:t>role</a:t>
            </a:r>
            <a:r>
              <a:rPr lang="de-DE" sz="1050" dirty="0"/>
              <a:t> </a:t>
            </a:r>
            <a:r>
              <a:rPr lang="de-DE" sz="1050" dirty="0" err="1"/>
              <a:t>of</a:t>
            </a:r>
            <a:r>
              <a:rPr lang="de-DE" sz="1050" dirty="0"/>
              <a:t> digital </a:t>
            </a:r>
            <a:r>
              <a:rPr lang="de-DE" sz="1050" dirty="0" err="1"/>
              <a:t>tools</a:t>
            </a:r>
            <a:r>
              <a:rPr lang="de-DE" sz="1050" dirty="0"/>
              <a:t> in </a:t>
            </a:r>
            <a:r>
              <a:rPr lang="de-DE" sz="1050" dirty="0" err="1"/>
              <a:t>the</a:t>
            </a:r>
            <a:r>
              <a:rPr lang="de-DE" sz="1050" dirty="0"/>
              <a:t> </a:t>
            </a:r>
            <a:r>
              <a:rPr lang="de-DE" sz="1050" dirty="0" err="1"/>
              <a:t>field</a:t>
            </a:r>
            <a:r>
              <a:rPr lang="de-DE" sz="1050" dirty="0"/>
              <a:t> </a:t>
            </a:r>
            <a:r>
              <a:rPr lang="de-DE" sz="1050" dirty="0" err="1"/>
              <a:t>of</a:t>
            </a:r>
            <a:r>
              <a:rPr lang="de-DE" sz="1050" dirty="0"/>
              <a:t> Open Educational Resources (OER) </a:t>
            </a:r>
            <a:r>
              <a:rPr lang="de-DE" sz="1050" dirty="0" err="1"/>
              <a:t>projects</a:t>
            </a:r>
            <a:r>
              <a:rPr lang="de-DE" sz="1050" dirty="0"/>
              <a:t>. In R. V. </a:t>
            </a:r>
            <a:r>
              <a:rPr lang="de-DE" sz="1050" dirty="0" err="1"/>
              <a:t>Nata</a:t>
            </a:r>
            <a:r>
              <a:rPr lang="de-DE" sz="1050" dirty="0"/>
              <a:t> (Ed.), Progress in Education. Volume 49. Progress in Education (Progress in Education ). </a:t>
            </a:r>
            <a:r>
              <a:rPr lang="de-DE" sz="1050" dirty="0" err="1"/>
              <a:t>Hauppauge</a:t>
            </a:r>
            <a:r>
              <a:rPr lang="de-DE" sz="1050" dirty="0"/>
              <a:t>: Nova Science Publishers Incorporated.</a:t>
            </a:r>
          </a:p>
          <a:p>
            <a:pPr marL="185738" indent="-185738">
              <a:lnSpc>
                <a:spcPct val="100000"/>
              </a:lnSpc>
              <a:spcAft>
                <a:spcPts val="300"/>
              </a:spcAft>
              <a:buNone/>
            </a:pPr>
            <a:r>
              <a:rPr lang="de-DE" sz="1050" dirty="0"/>
              <a:t>UNESCO (Hrsg.). (o.J.). Open Educational Resources. Verfügbar unter: https://www.unesco.de/bildung/open-educational-resources</a:t>
            </a:r>
          </a:p>
        </p:txBody>
      </p:sp>
    </p:spTree>
    <p:extLst>
      <p:ext uri="{BB962C8B-B14F-4D97-AF65-F5344CB8AC3E}">
        <p14:creationId xmlns:p14="http://schemas.microsoft.com/office/powerpoint/2010/main" val="179989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54098AB-90CD-44EB-B323-BF60E09E19D8}"/>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pic>
        <p:nvPicPr>
          <p:cNvPr id="4" name="Grafik 3">
            <a:hlinkClick r:id="rId4"/>
            <a:extLst>
              <a:ext uri="{FF2B5EF4-FFF2-40B4-BE49-F238E27FC236}">
                <a16:creationId xmlns:a16="http://schemas.microsoft.com/office/drawing/2014/main" id="{8EB942FC-488C-4407-BFCB-D4ABB4121DA5}"/>
              </a:ext>
            </a:extLst>
          </p:cNvPr>
          <p:cNvPicPr>
            <a:picLocks noChangeAspect="1"/>
          </p:cNvPicPr>
          <p:nvPr/>
        </p:nvPicPr>
        <p:blipFill rotWithShape="1">
          <a:blip r:embed="rId5">
            <a:clrChange>
              <a:clrFrom>
                <a:srgbClr val="FFFFFF"/>
              </a:clrFrom>
              <a:clrTo>
                <a:srgbClr val="FFFFFF">
                  <a:alpha val="0"/>
                </a:srgbClr>
              </a:clrTo>
            </a:clrChange>
          </a:blip>
          <a:srcRect l="1" r="1362"/>
          <a:stretch/>
        </p:blipFill>
        <p:spPr>
          <a:xfrm>
            <a:off x="3090521" y="1928188"/>
            <a:ext cx="6173832" cy="3508279"/>
          </a:xfrm>
          <a:prstGeom prst="rect">
            <a:avLst/>
          </a:prstGeom>
        </p:spPr>
      </p:pic>
      <p:sp>
        <p:nvSpPr>
          <p:cNvPr id="3" name="Textfeld 2">
            <a:extLst>
              <a:ext uri="{FF2B5EF4-FFF2-40B4-BE49-F238E27FC236}">
                <a16:creationId xmlns:a16="http://schemas.microsoft.com/office/drawing/2014/main" id="{B6FEACBB-9538-4B50-BD00-166055C752D4}"/>
              </a:ext>
            </a:extLst>
          </p:cNvPr>
          <p:cNvSpPr txBox="1"/>
          <p:nvPr/>
        </p:nvSpPr>
        <p:spPr>
          <a:xfrm>
            <a:off x="3090520" y="5533866"/>
            <a:ext cx="6259089" cy="369332"/>
          </a:xfrm>
          <a:prstGeom prst="rect">
            <a:avLst/>
          </a:prstGeom>
          <a:noFill/>
        </p:spPr>
        <p:txBody>
          <a:bodyPr wrap="square" rtlCol="0">
            <a:spAutoFit/>
          </a:bodyPr>
          <a:lstStyle/>
          <a:p>
            <a:r>
              <a:rPr lang="de-DE" sz="900" dirty="0"/>
              <a:t>Die folgenden Folien sind Ausschnitte aus der Präsentation zum Vortrag von Schön (2023). </a:t>
            </a:r>
            <a:br>
              <a:rPr lang="de-DE" sz="900" dirty="0"/>
            </a:br>
            <a:r>
              <a:rPr lang="de-DE" sz="900" dirty="0"/>
              <a:t>Mit einem Klick auf die Folien gelangen sie zur kompletten Präsentation.</a:t>
            </a:r>
          </a:p>
        </p:txBody>
      </p:sp>
      <p:sp>
        <p:nvSpPr>
          <p:cNvPr id="6" name="Titel 1">
            <a:extLst>
              <a:ext uri="{FF2B5EF4-FFF2-40B4-BE49-F238E27FC236}">
                <a16:creationId xmlns:a16="http://schemas.microsoft.com/office/drawing/2014/main" id="{E34EF6C2-C112-4B5E-ABD6-B50217C2A5F6}"/>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a:t>
            </a:r>
          </a:p>
        </p:txBody>
      </p:sp>
      <p:pic>
        <p:nvPicPr>
          <p:cNvPr id="7" name="Grafik 6">
            <a:extLst>
              <a:ext uri="{FF2B5EF4-FFF2-40B4-BE49-F238E27FC236}">
                <a16:creationId xmlns:a16="http://schemas.microsoft.com/office/drawing/2014/main" id="{F4972ED9-17CF-43CE-AD43-35B20C101773}"/>
              </a:ext>
            </a:extLst>
          </p:cNvPr>
          <p:cNvPicPr>
            <a:picLocks noChangeAspect="1"/>
          </p:cNvPicPr>
          <p:nvPr/>
        </p:nvPicPr>
        <p:blipFill>
          <a:blip r:embed="rId6"/>
          <a:stretch>
            <a:fillRect/>
          </a:stretch>
        </p:blipFill>
        <p:spPr>
          <a:xfrm rot="19486914">
            <a:off x="8538460" y="4692654"/>
            <a:ext cx="424705" cy="650612"/>
          </a:xfrm>
          <a:prstGeom prst="rect">
            <a:avLst/>
          </a:prstGeom>
        </p:spPr>
      </p:pic>
      <p:pic>
        <p:nvPicPr>
          <p:cNvPr id="8" name="Grafik 7">
            <a:extLst>
              <a:ext uri="{FF2B5EF4-FFF2-40B4-BE49-F238E27FC236}">
                <a16:creationId xmlns:a16="http://schemas.microsoft.com/office/drawing/2014/main" id="{1D4A1307-E556-4801-ABC5-38A22D7B142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79376" y="2555427"/>
            <a:ext cx="2088232" cy="2302410"/>
          </a:xfrm>
          <a:prstGeom prst="rect">
            <a:avLst/>
          </a:prstGeom>
        </p:spPr>
      </p:pic>
      <p:pic>
        <p:nvPicPr>
          <p:cNvPr id="9" name="Grafik 8">
            <a:extLst>
              <a:ext uri="{FF2B5EF4-FFF2-40B4-BE49-F238E27FC236}">
                <a16:creationId xmlns:a16="http://schemas.microsoft.com/office/drawing/2014/main" id="{BC55B74F-BBF4-4A59-8890-29CA24D0877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372096" y="2236418"/>
            <a:ext cx="2907175" cy="2891820"/>
          </a:xfrm>
          <a:prstGeom prst="rect">
            <a:avLst/>
          </a:prstGeom>
        </p:spPr>
      </p:pic>
      <p:sp>
        <p:nvSpPr>
          <p:cNvPr id="10" name="Fußzeilenplatzhalter 3">
            <a:extLst>
              <a:ext uri="{FF2B5EF4-FFF2-40B4-BE49-F238E27FC236}">
                <a16:creationId xmlns:a16="http://schemas.microsoft.com/office/drawing/2014/main" id="{AAFB58A2-4CE3-48BA-9F08-BB5F786E8967}"/>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314515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3D8782EF-BCE2-4195-81BE-489C480FAF20}"/>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43330"/>
            <a:ext cx="13052864" cy="4992062"/>
          </a:xfrm>
          <a:prstGeom prst="rect">
            <a:avLst/>
          </a:prstGeom>
          <a:effectLst>
            <a:outerShdw blurRad="50800" dist="50800" dir="5400000" algn="ctr" rotWithShape="0">
              <a:srgbClr val="000000">
                <a:alpha val="30000"/>
              </a:srgbClr>
            </a:outerShdw>
          </a:effectLst>
        </p:spPr>
      </p:pic>
      <p:sp>
        <p:nvSpPr>
          <p:cNvPr id="7" name="Titel 1">
            <a:extLst>
              <a:ext uri="{FF2B5EF4-FFF2-40B4-BE49-F238E27FC236}">
                <a16:creationId xmlns:a16="http://schemas.microsoft.com/office/drawing/2014/main" id="{08B82326-4CB3-4B2A-98B0-45A0799FD30D}"/>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a:t>
            </a:r>
          </a:p>
        </p:txBody>
      </p:sp>
      <p:pic>
        <p:nvPicPr>
          <p:cNvPr id="4" name="Grafik 3">
            <a:extLst>
              <a:ext uri="{FF2B5EF4-FFF2-40B4-BE49-F238E27FC236}">
                <a16:creationId xmlns:a16="http://schemas.microsoft.com/office/drawing/2014/main" id="{99425758-EF88-4E64-AF79-48954D1EE81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11624" y="889341"/>
            <a:ext cx="7465545" cy="5604006"/>
          </a:xfrm>
          <a:prstGeom prst="rect">
            <a:avLst/>
          </a:prstGeom>
        </p:spPr>
      </p:pic>
      <p:sp>
        <p:nvSpPr>
          <p:cNvPr id="3" name="Rechteck 2">
            <a:extLst>
              <a:ext uri="{FF2B5EF4-FFF2-40B4-BE49-F238E27FC236}">
                <a16:creationId xmlns:a16="http://schemas.microsoft.com/office/drawing/2014/main" id="{D82439AC-C57D-46A2-8542-A051C3142F03}"/>
              </a:ext>
            </a:extLst>
          </p:cNvPr>
          <p:cNvSpPr/>
          <p:nvPr/>
        </p:nvSpPr>
        <p:spPr>
          <a:xfrm>
            <a:off x="10992544" y="6472759"/>
            <a:ext cx="1031051" cy="261610"/>
          </a:xfrm>
          <a:prstGeom prst="rect">
            <a:avLst/>
          </a:prstGeom>
        </p:spPr>
        <p:txBody>
          <a:bodyPr wrap="none">
            <a:spAutoFit/>
          </a:bodyPr>
          <a:lstStyle/>
          <a:p>
            <a:r>
              <a:rPr lang="de-DE" sz="1100" dirty="0"/>
              <a:t>Schön (2023)</a:t>
            </a:r>
          </a:p>
        </p:txBody>
      </p:sp>
      <p:sp>
        <p:nvSpPr>
          <p:cNvPr id="8" name="Fußzeilenplatzhalter 3">
            <a:extLst>
              <a:ext uri="{FF2B5EF4-FFF2-40B4-BE49-F238E27FC236}">
                <a16:creationId xmlns:a16="http://schemas.microsoft.com/office/drawing/2014/main" id="{116421CC-A36E-401A-9417-7B0F0C7843DC}"/>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1740981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pic>
        <p:nvPicPr>
          <p:cNvPr id="4" name="Grafik 3">
            <a:extLst>
              <a:ext uri="{FF2B5EF4-FFF2-40B4-BE49-F238E27FC236}">
                <a16:creationId xmlns:a16="http://schemas.microsoft.com/office/drawing/2014/main" id="{3D1B9E6E-706D-4D66-98C0-FDE456279B0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450354" y="1167303"/>
            <a:ext cx="7291292" cy="5242347"/>
          </a:xfrm>
          <a:prstGeom prst="rect">
            <a:avLst/>
          </a:prstGeom>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sp>
        <p:nvSpPr>
          <p:cNvPr id="7" name="Fußzeilenplatzhalter 3">
            <a:extLst>
              <a:ext uri="{FF2B5EF4-FFF2-40B4-BE49-F238E27FC236}">
                <a16:creationId xmlns:a16="http://schemas.microsoft.com/office/drawing/2014/main" id="{7B684851-4F23-4697-A01C-7950158F5445}"/>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1653694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  nicht?</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pic>
        <p:nvPicPr>
          <p:cNvPr id="2" name="Grafik 1">
            <a:extLst>
              <a:ext uri="{FF2B5EF4-FFF2-40B4-BE49-F238E27FC236}">
                <a16:creationId xmlns:a16="http://schemas.microsoft.com/office/drawing/2014/main" id="{ACCF31E9-459C-4926-B039-37E78AECC75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11624" y="1329343"/>
            <a:ext cx="7103110" cy="5075495"/>
          </a:xfrm>
          <a:prstGeom prst="rect">
            <a:avLst/>
          </a:prstGeom>
        </p:spPr>
      </p:pic>
      <p:sp>
        <p:nvSpPr>
          <p:cNvPr id="7" name="Fußzeilenplatzhalter 3">
            <a:extLst>
              <a:ext uri="{FF2B5EF4-FFF2-40B4-BE49-F238E27FC236}">
                <a16:creationId xmlns:a16="http://schemas.microsoft.com/office/drawing/2014/main" id="{615DBB08-3B9E-493A-95F4-89A143EA0DF4}"/>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2436352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  nicht?</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pic>
        <p:nvPicPr>
          <p:cNvPr id="4" name="Grafik 3">
            <a:extLst>
              <a:ext uri="{FF2B5EF4-FFF2-40B4-BE49-F238E27FC236}">
                <a16:creationId xmlns:a16="http://schemas.microsoft.com/office/drawing/2014/main" id="{7FF0C27F-C3E2-4A17-BE6C-804ADF1560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99837" y="1142061"/>
            <a:ext cx="6992326" cy="5153744"/>
          </a:xfrm>
          <a:prstGeom prst="rect">
            <a:avLst/>
          </a:prstGeom>
        </p:spPr>
      </p:pic>
    </p:spTree>
    <p:extLst>
      <p:ext uri="{BB962C8B-B14F-4D97-AF65-F5344CB8AC3E}">
        <p14:creationId xmlns:p14="http://schemas.microsoft.com/office/powerpoint/2010/main" val="3642918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  nicht?</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pic>
        <p:nvPicPr>
          <p:cNvPr id="2" name="Grafik 1">
            <a:extLst>
              <a:ext uri="{FF2B5EF4-FFF2-40B4-BE49-F238E27FC236}">
                <a16:creationId xmlns:a16="http://schemas.microsoft.com/office/drawing/2014/main" id="{FBF7AB14-E356-47A2-A79E-72C50C9123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99466" y="985593"/>
            <a:ext cx="9793067" cy="5487166"/>
          </a:xfrm>
          <a:prstGeom prst="rect">
            <a:avLst/>
          </a:prstGeom>
        </p:spPr>
      </p:pic>
      <p:sp>
        <p:nvSpPr>
          <p:cNvPr id="7" name="Fußzeilenplatzhalter 3">
            <a:extLst>
              <a:ext uri="{FF2B5EF4-FFF2-40B4-BE49-F238E27FC236}">
                <a16:creationId xmlns:a16="http://schemas.microsoft.com/office/drawing/2014/main" id="{42DF2F37-D963-440B-B058-5CEFEDC62351}"/>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396499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3AB99AC5-868B-4B42-AAD7-52387F4BFDF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27A3449F-B031-430C-9BBA-D2F16C9138BA}"/>
              </a:ext>
            </a:extLst>
          </p:cNvPr>
          <p:cNvSpPr>
            <a:spLocks noGrp="1"/>
          </p:cNvSpPr>
          <p:nvPr>
            <p:ph type="ctrTitle"/>
          </p:nvPr>
        </p:nvSpPr>
        <p:spPr>
          <a:xfrm>
            <a:off x="300038" y="1412776"/>
            <a:ext cx="5976000" cy="3656515"/>
          </a:xfrm>
        </p:spPr>
        <p:txBody>
          <a:bodyPr/>
          <a:lstStyle/>
          <a:p>
            <a:br>
              <a:rPr lang="de-DE" sz="5400" dirty="0">
                <a:latin typeface="Bahnschrift" panose="020B0502040204020203" pitchFamily="34" charset="0"/>
              </a:rPr>
            </a:br>
            <a:r>
              <a:rPr lang="de-DE" sz="5400" dirty="0">
                <a:latin typeface="Bahnschrift" panose="020B0502040204020203" pitchFamily="34" charset="0"/>
              </a:rPr>
              <a:t>Uni Bielefeld</a:t>
            </a:r>
            <a:br>
              <a:rPr lang="de-DE" sz="5400" dirty="0">
                <a:latin typeface="Bahnschrift" panose="020B0502040204020203" pitchFamily="34" charset="0"/>
              </a:rPr>
            </a:br>
            <a:br>
              <a:rPr lang="de-DE" sz="5400" dirty="0">
                <a:latin typeface="Bahnschrift" panose="020B0502040204020203" pitchFamily="34" charset="0"/>
              </a:rPr>
            </a:br>
            <a:br>
              <a:rPr lang="de-DE" sz="5400" dirty="0">
                <a:latin typeface="Bahnschrift" panose="020B0502040204020203" pitchFamily="34" charset="0"/>
              </a:rPr>
            </a:br>
            <a:r>
              <a:rPr lang="de-DE" sz="4800" dirty="0">
                <a:latin typeface="Bahnschrift" panose="020B0502040204020203" pitchFamily="34" charset="0"/>
              </a:rPr>
              <a:t>Kick-off &amp; Roadmap</a:t>
            </a:r>
            <a:endParaRPr lang="de-DE" dirty="0">
              <a:latin typeface="Bahnschrift" panose="020B0502040204020203" pitchFamily="34" charset="0"/>
            </a:endParaRPr>
          </a:p>
        </p:txBody>
      </p:sp>
      <p:sp>
        <p:nvSpPr>
          <p:cNvPr id="3" name="Untertitel 2">
            <a:extLst>
              <a:ext uri="{FF2B5EF4-FFF2-40B4-BE49-F238E27FC236}">
                <a16:creationId xmlns:a16="http://schemas.microsoft.com/office/drawing/2014/main" id="{CC3CE45C-DC2B-49D2-A5FD-6DE89E61580B}"/>
              </a:ext>
            </a:extLst>
          </p:cNvPr>
          <p:cNvSpPr>
            <a:spLocks noGrp="1"/>
          </p:cNvSpPr>
          <p:nvPr>
            <p:ph type="subTitle" idx="1"/>
          </p:nvPr>
        </p:nvSpPr>
        <p:spPr>
          <a:xfrm>
            <a:off x="299389" y="5208436"/>
            <a:ext cx="5975999" cy="1396536"/>
          </a:xfrm>
        </p:spPr>
        <p:txBody>
          <a:bodyPr/>
          <a:lstStyle/>
          <a:p>
            <a:pPr>
              <a:lnSpc>
                <a:spcPct val="100000"/>
              </a:lnSpc>
            </a:pPr>
            <a:r>
              <a:rPr lang="de-DE" sz="1600" dirty="0">
                <a:latin typeface="Bahnschrift" panose="020B0502040204020203" pitchFamily="34" charset="0"/>
              </a:rPr>
              <a:t>Frank Homp </a:t>
            </a:r>
          </a:p>
          <a:p>
            <a:pPr>
              <a:lnSpc>
                <a:spcPct val="100000"/>
              </a:lnSpc>
            </a:pPr>
            <a:r>
              <a:rPr lang="de-DE" sz="1600" dirty="0">
                <a:latin typeface="Bahnschrift" panose="020B0502040204020203" pitchFamily="34" charset="0"/>
              </a:rPr>
              <a:t>Zentrum für Lehren und Lernen (ZLL)</a:t>
            </a:r>
          </a:p>
          <a:p>
            <a:pPr>
              <a:lnSpc>
                <a:spcPct val="100000"/>
              </a:lnSpc>
            </a:pPr>
            <a:r>
              <a:rPr lang="de-DE" sz="1600" dirty="0">
                <a:latin typeface="Bahnschrift" panose="020B0502040204020203" pitchFamily="34" charset="0"/>
                <a:hlinkClick r:id="rId5"/>
              </a:rPr>
              <a:t>OER@uni-bielefeld.de</a:t>
            </a:r>
            <a:endParaRPr lang="de-DE" sz="1600" dirty="0">
              <a:latin typeface="Bahnschrift" panose="020B0502040204020203" pitchFamily="34" charset="0"/>
            </a:endParaRPr>
          </a:p>
        </p:txBody>
      </p:sp>
      <p:sp>
        <p:nvSpPr>
          <p:cNvPr id="7" name="Rechteck 6">
            <a:extLst>
              <a:ext uri="{FF2B5EF4-FFF2-40B4-BE49-F238E27FC236}">
                <a16:creationId xmlns:a16="http://schemas.microsoft.com/office/drawing/2014/main" id="{320C9783-F4F6-4A5F-B4C9-042CD510C178}"/>
              </a:ext>
            </a:extLst>
          </p:cNvPr>
          <p:cNvSpPr/>
          <p:nvPr/>
        </p:nvSpPr>
        <p:spPr>
          <a:xfrm>
            <a:off x="191344" y="1196752"/>
            <a:ext cx="3544560" cy="923330"/>
          </a:xfrm>
          <a:prstGeom prst="rect">
            <a:avLst/>
          </a:prstGeom>
        </p:spPr>
        <p:txBody>
          <a:bodyPr wrap="none">
            <a:spAutoFit/>
          </a:bodyPr>
          <a:lstStyle/>
          <a:p>
            <a:r>
              <a:rPr lang="de-DE" sz="5400" b="1" dirty="0">
                <a:solidFill>
                  <a:srgbClr val="0F77BD"/>
                </a:solidFill>
                <a:latin typeface="Bahnschrift" panose="020B0502040204020203" pitchFamily="34" charset="0"/>
              </a:rPr>
              <a:t>OER Policy</a:t>
            </a:r>
            <a:endParaRPr lang="de-DE" sz="5400" b="1" dirty="0">
              <a:solidFill>
                <a:srgbClr val="0F77BD"/>
              </a:solidFill>
            </a:endParaRPr>
          </a:p>
        </p:txBody>
      </p:sp>
      <p:pic>
        <p:nvPicPr>
          <p:cNvPr id="11" name="Grafik 10" descr="Ein Bild, das Grafiken, Clipart, Cartoon, Symbol enthält.&#10;&#10;Automatisch generierte Beschreibung">
            <a:extLst>
              <a:ext uri="{FF2B5EF4-FFF2-40B4-BE49-F238E27FC236}">
                <a16:creationId xmlns:a16="http://schemas.microsoft.com/office/drawing/2014/main" id="{76AFD5CA-5B2C-753F-40C1-787E798012BC}"/>
              </a:ext>
            </a:extLst>
          </p:cNvPr>
          <p:cNvPicPr>
            <a:picLocks noChangeAspect="1"/>
          </p:cNvPicPr>
          <p:nvPr/>
        </p:nvPicPr>
        <p:blipFill rotWithShape="1">
          <a:blip r:embed="rId6"/>
          <a:srcRect t="37785"/>
          <a:stretch/>
        </p:blipFill>
        <p:spPr>
          <a:xfrm>
            <a:off x="6019551" y="1628800"/>
            <a:ext cx="5112568" cy="3336216"/>
          </a:xfrm>
          <a:prstGeom prst="rect">
            <a:avLst/>
          </a:prstGeom>
        </p:spPr>
      </p:pic>
      <p:pic>
        <p:nvPicPr>
          <p:cNvPr id="8" name="Grafik 7">
            <a:extLst>
              <a:ext uri="{FF2B5EF4-FFF2-40B4-BE49-F238E27FC236}">
                <a16:creationId xmlns:a16="http://schemas.microsoft.com/office/drawing/2014/main" id="{E9E2AEA0-7221-4DE4-B822-BDBC830409D1}"/>
              </a:ext>
            </a:extLst>
          </p:cNvPr>
          <p:cNvPicPr>
            <a:picLocks noChangeAspect="1"/>
          </p:cNvPicPr>
          <p:nvPr/>
        </p:nvPicPr>
        <p:blipFill rotWithShape="1">
          <a:blip r:embed="rId7"/>
          <a:srcRect l="60193"/>
          <a:stretch/>
        </p:blipFill>
        <p:spPr>
          <a:xfrm>
            <a:off x="11832519" y="6385515"/>
            <a:ext cx="359481" cy="438914"/>
          </a:xfrm>
          <a:prstGeom prst="rect">
            <a:avLst/>
          </a:prstGeom>
        </p:spPr>
      </p:pic>
      <p:sp>
        <p:nvSpPr>
          <p:cNvPr id="10" name="Sprechblase: rechteckig mit abgerundeten Ecken 9">
            <a:extLst>
              <a:ext uri="{FF2B5EF4-FFF2-40B4-BE49-F238E27FC236}">
                <a16:creationId xmlns:a16="http://schemas.microsoft.com/office/drawing/2014/main" id="{0547E366-2208-473B-9142-9210756CE5D3}"/>
              </a:ext>
            </a:extLst>
          </p:cNvPr>
          <p:cNvSpPr/>
          <p:nvPr/>
        </p:nvSpPr>
        <p:spPr>
          <a:xfrm>
            <a:off x="9232525" y="6165304"/>
            <a:ext cx="2599994" cy="366905"/>
          </a:xfrm>
          <a:prstGeom prst="wedgeRoundRectCallout">
            <a:avLst>
              <a:gd name="adj1" fmla="val 53605"/>
              <a:gd name="adj2" fmla="val 33469"/>
              <a:gd name="adj3" fmla="val 16667"/>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dirty="0">
                <a:solidFill>
                  <a:schemeClr val="tx1">
                    <a:lumMod val="95000"/>
                    <a:lumOff val="5000"/>
                  </a:schemeClr>
                </a:solidFill>
                <a:latin typeface="Segoe UI" panose="020B0502040204020203" pitchFamily="34" charset="0"/>
                <a:cs typeface="Segoe UI" panose="020B0502040204020203" pitchFamily="34" charset="0"/>
              </a:rPr>
              <a:t>Alle Sketchnote-Zeichnungen stammen von </a:t>
            </a:r>
            <a:r>
              <a:rPr lang="de-DE" sz="900" dirty="0" err="1">
                <a:solidFill>
                  <a:srgbClr val="002060"/>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sOER</a:t>
            </a:r>
            <a:r>
              <a:rPr lang="de-DE" sz="900" dirty="0">
                <a:solidFill>
                  <a:srgbClr val="002060"/>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 Frank</a:t>
            </a:r>
            <a:r>
              <a:rPr lang="de-DE" sz="900" dirty="0">
                <a:solidFill>
                  <a:srgbClr val="002060"/>
                </a:solidFill>
                <a:latin typeface="Segoe UI" panose="020B0502040204020203" pitchFamily="34" charset="0"/>
                <a:cs typeface="Segoe UI" panose="020B0502040204020203" pitchFamily="34" charset="0"/>
              </a:rPr>
              <a:t> </a:t>
            </a:r>
            <a:r>
              <a:rPr lang="de-DE" sz="900" dirty="0">
                <a:solidFill>
                  <a:schemeClr val="tx1">
                    <a:lumMod val="95000"/>
                    <a:lumOff val="5000"/>
                  </a:schemeClr>
                </a:solidFill>
                <a:latin typeface="Segoe UI" panose="020B0502040204020203" pitchFamily="34" charset="0"/>
                <a:cs typeface="Segoe UI" panose="020B0502040204020203" pitchFamily="34" charset="0"/>
              </a:rPr>
              <a:t>und sind lizenziert unter </a:t>
            </a:r>
            <a:r>
              <a:rPr lang="de-DE" sz="900" dirty="0">
                <a:solidFill>
                  <a:srgbClr val="002060"/>
                </a:solidFill>
                <a:latin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CC BY 2.0</a:t>
            </a:r>
            <a:endParaRPr lang="de-DE" sz="900" dirty="0">
              <a:solidFill>
                <a:srgbClr val="00206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09693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D38B9A-C41C-4B76-A9C7-9FCE9211F9B2}"/>
              </a:ext>
            </a:extLst>
          </p:cNvPr>
          <p:cNvSpPr>
            <a:spLocks noGrp="1"/>
          </p:cNvSpPr>
          <p:nvPr>
            <p:ph type="title"/>
          </p:nvPr>
        </p:nvSpPr>
        <p:spPr>
          <a:xfrm>
            <a:off x="1919536" y="332656"/>
            <a:ext cx="9289032" cy="688899"/>
          </a:xfrm>
        </p:spPr>
        <p:txBody>
          <a:bodyPr/>
          <a:lstStyle/>
          <a:p>
            <a:r>
              <a:rPr lang="de-DE" sz="3200" dirty="0">
                <a:solidFill>
                  <a:srgbClr val="002060"/>
                </a:solidFill>
                <a:latin typeface="Bahnschrift" panose="020B0502040204020203" pitchFamily="34" charset="0"/>
                <a:cs typeface="Segoe UI Semibold" panose="020B0702040204020203" pitchFamily="34" charset="0"/>
              </a:rPr>
              <a:t>OER Policy </a:t>
            </a:r>
            <a:r>
              <a:rPr lang="de-DE" sz="3200" dirty="0">
                <a:latin typeface="Bahnschrift" panose="020B0502040204020203" pitchFamily="34" charset="0"/>
                <a:cs typeface="Segoe UI Semibold" panose="020B0702040204020203" pitchFamily="34" charset="0"/>
              </a:rPr>
              <a:t>| Stakeholder*innen </a:t>
            </a:r>
            <a:r>
              <a:rPr lang="de-DE" sz="2400" dirty="0">
                <a:latin typeface="Bahnschrift" panose="020B0502040204020203" pitchFamily="34" charset="0"/>
                <a:cs typeface="Segoe UI Semibold" panose="020B0702040204020203" pitchFamily="34" charset="0"/>
              </a:rPr>
              <a:t>(Vorschlag)</a:t>
            </a:r>
            <a:endParaRPr lang="de-DE" sz="3200" dirty="0">
              <a:latin typeface="Bahnschrift" panose="020B0502040204020203" pitchFamily="34" charset="0"/>
              <a:cs typeface="Segoe UI Semibold" panose="020B0702040204020203" pitchFamily="34" charset="0"/>
            </a:endParaRPr>
          </a:p>
        </p:txBody>
      </p:sp>
      <p:graphicFrame>
        <p:nvGraphicFramePr>
          <p:cNvPr id="10" name="Inhaltsplatzhalter 9">
            <a:extLst>
              <a:ext uri="{FF2B5EF4-FFF2-40B4-BE49-F238E27FC236}">
                <a16:creationId xmlns:a16="http://schemas.microsoft.com/office/drawing/2014/main" id="{E9F83CE8-7655-4BA0-9F9D-2544F7C4C361}"/>
              </a:ext>
            </a:extLst>
          </p:cNvPr>
          <p:cNvGraphicFramePr>
            <a:graphicFrameLocks noGrp="1"/>
          </p:cNvGraphicFramePr>
          <p:nvPr>
            <p:ph idx="1"/>
            <p:extLst>
              <p:ext uri="{D42A27DB-BD31-4B8C-83A1-F6EECF244321}">
                <p14:modId xmlns:p14="http://schemas.microsoft.com/office/powerpoint/2010/main" val="2071412732"/>
              </p:ext>
            </p:extLst>
          </p:nvPr>
        </p:nvGraphicFramePr>
        <p:xfrm>
          <a:off x="250987" y="980728"/>
          <a:ext cx="8293285" cy="5050235"/>
        </p:xfrm>
        <a:graphic>
          <a:graphicData uri="http://schemas.openxmlformats.org/drawingml/2006/table">
            <a:tbl>
              <a:tblPr firstRow="1" firstCol="1" bandRow="1">
                <a:tableStyleId>{5DA37D80-6434-44D0-A028-1B22A696006F}</a:tableStyleId>
              </a:tblPr>
              <a:tblGrid>
                <a:gridCol w="368588">
                  <a:extLst>
                    <a:ext uri="{9D8B030D-6E8A-4147-A177-3AD203B41FA5}">
                      <a16:colId xmlns:a16="http://schemas.microsoft.com/office/drawing/2014/main" val="377659572"/>
                    </a:ext>
                  </a:extLst>
                </a:gridCol>
                <a:gridCol w="1920657">
                  <a:extLst>
                    <a:ext uri="{9D8B030D-6E8A-4147-A177-3AD203B41FA5}">
                      <a16:colId xmlns:a16="http://schemas.microsoft.com/office/drawing/2014/main" val="850420265"/>
                    </a:ext>
                  </a:extLst>
                </a:gridCol>
                <a:gridCol w="6004040">
                  <a:extLst>
                    <a:ext uri="{9D8B030D-6E8A-4147-A177-3AD203B41FA5}">
                      <a16:colId xmlns:a16="http://schemas.microsoft.com/office/drawing/2014/main" val="2369263125"/>
                    </a:ext>
                  </a:extLst>
                </a:gridCol>
              </a:tblGrid>
              <a:tr h="360040">
                <a:tc gridSpan="2">
                  <a:txBody>
                    <a:bodyPr/>
                    <a:lstStyle/>
                    <a:p>
                      <a:pPr algn="just">
                        <a:lnSpc>
                          <a:spcPct val="130000"/>
                        </a:lnSpc>
                        <a:spcBef>
                          <a:spcPts val="600"/>
                        </a:spcBef>
                        <a:spcAft>
                          <a:spcPts val="0"/>
                        </a:spcAft>
                      </a:pPr>
                      <a:r>
                        <a:rPr lang="de-DE" sz="1200" dirty="0">
                          <a:solidFill>
                            <a:srgbClr val="002060"/>
                          </a:solidFill>
                          <a:effectLst/>
                        </a:rPr>
                        <a:t>Bereich</a:t>
                      </a:r>
                      <a:endParaRPr lang="de-DE" sz="18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just">
                        <a:lnSpc>
                          <a:spcPct val="130000"/>
                        </a:lnSpc>
                        <a:spcBef>
                          <a:spcPts val="600"/>
                        </a:spcBef>
                        <a:spcAft>
                          <a:spcPts val="0"/>
                        </a:spcAft>
                      </a:pPr>
                      <a:r>
                        <a:rPr lang="de-DE" sz="1200" dirty="0">
                          <a:solidFill>
                            <a:srgbClr val="002060"/>
                          </a:solidFill>
                          <a:effectLst/>
                        </a:rPr>
                        <a:t>Stakeholder*innen</a:t>
                      </a:r>
                      <a:endParaRPr lang="de-DE" sz="18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847676590"/>
                  </a:ext>
                </a:extLst>
              </a:tr>
              <a:tr h="461090">
                <a:tc gridSpan="2">
                  <a:txBody>
                    <a:bodyPr/>
                    <a:lstStyle/>
                    <a:p>
                      <a:pPr algn="l">
                        <a:lnSpc>
                          <a:spcPct val="130000"/>
                        </a:lnSpc>
                        <a:spcBef>
                          <a:spcPts val="300"/>
                        </a:spcBef>
                        <a:spcAft>
                          <a:spcPts val="0"/>
                        </a:spcAft>
                      </a:pPr>
                      <a:r>
                        <a:rPr lang="de-DE" sz="1100" dirty="0">
                          <a:solidFill>
                            <a:srgbClr val="002060"/>
                          </a:solidFill>
                          <a:effectLst/>
                        </a:rPr>
                        <a:t>Justiziariat</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2913868685"/>
                  </a:ext>
                </a:extLst>
              </a:tr>
              <a:tr h="241332">
                <a:tc gridSpan="2">
                  <a:txBody>
                    <a:bodyPr/>
                    <a:lstStyle/>
                    <a:p>
                      <a:pPr algn="l">
                        <a:lnSpc>
                          <a:spcPct val="130000"/>
                        </a:lnSpc>
                        <a:spcBef>
                          <a:spcPts val="300"/>
                        </a:spcBef>
                        <a:spcAft>
                          <a:spcPts val="0"/>
                        </a:spcAft>
                      </a:pPr>
                      <a:r>
                        <a:rPr lang="de-DE" sz="1100" dirty="0">
                          <a:solidFill>
                            <a:srgbClr val="002060"/>
                          </a:solidFill>
                          <a:effectLst/>
                        </a:rPr>
                        <a:t>Prorektorin</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2884970910"/>
                  </a:ext>
                </a:extLst>
              </a:tr>
              <a:tr h="490481">
                <a:tc gridSpan="2">
                  <a:txBody>
                    <a:bodyPr/>
                    <a:lstStyle/>
                    <a:p>
                      <a:pPr algn="l">
                        <a:lnSpc>
                          <a:spcPct val="130000"/>
                        </a:lnSpc>
                        <a:spcBef>
                          <a:spcPts val="300"/>
                        </a:spcBef>
                        <a:spcAft>
                          <a:spcPts val="0"/>
                        </a:spcAft>
                      </a:pPr>
                      <a:r>
                        <a:rPr lang="de-DE" sz="1100" dirty="0">
                          <a:solidFill>
                            <a:srgbClr val="002060"/>
                          </a:solidFill>
                          <a:effectLst/>
                        </a:rPr>
                        <a:t>Universitätsbibliothek</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3069107998"/>
                  </a:ext>
                </a:extLst>
              </a:tr>
              <a:tr h="942029">
                <a:tc gridSpan="2">
                  <a:txBody>
                    <a:bodyPr/>
                    <a:lstStyle/>
                    <a:p>
                      <a:pPr algn="l">
                        <a:lnSpc>
                          <a:spcPct val="130000"/>
                        </a:lnSpc>
                        <a:spcBef>
                          <a:spcPts val="300"/>
                        </a:spcBef>
                        <a:spcAft>
                          <a:spcPts val="0"/>
                        </a:spcAft>
                      </a:pPr>
                      <a:r>
                        <a:rPr lang="de-DE" sz="1100" dirty="0">
                          <a:solidFill>
                            <a:srgbClr val="002060"/>
                          </a:solidFill>
                          <a:effectLst/>
                        </a:rPr>
                        <a:t>BITS </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marL="0" algn="l" defTabSz="914400" rtl="0" eaLnBrk="1" latinLnBrk="0" hangingPunct="1">
                        <a:lnSpc>
                          <a:spcPct val="115000"/>
                        </a:lnSpc>
                        <a:spcBef>
                          <a:spcPts val="300"/>
                        </a:spcBef>
                        <a:spcAft>
                          <a:spcPts val="0"/>
                        </a:spcAft>
                      </a:pPr>
                      <a:endParaRPr lang="de-DE" sz="1000" dirty="0">
                        <a:effectLst/>
                      </a:endParaRPr>
                    </a:p>
                  </a:txBody>
                  <a:tcPr marL="67464" marR="67464" marT="0" marB="0" anchor="ctr"/>
                </a:tc>
                <a:extLst>
                  <a:ext uri="{0D108BD9-81ED-4DB2-BD59-A6C34878D82A}">
                    <a16:rowId xmlns:a16="http://schemas.microsoft.com/office/drawing/2014/main" val="2895919948"/>
                  </a:ext>
                </a:extLst>
              </a:tr>
              <a:tr h="288032">
                <a:tc gridSpan="2">
                  <a:txBody>
                    <a:bodyPr/>
                    <a:lstStyle/>
                    <a:p>
                      <a:pPr algn="l">
                        <a:lnSpc>
                          <a:spcPct val="130000"/>
                        </a:lnSpc>
                        <a:spcBef>
                          <a:spcPts val="300"/>
                        </a:spcBef>
                        <a:spcAft>
                          <a:spcPts val="0"/>
                        </a:spcAft>
                      </a:pPr>
                      <a:r>
                        <a:rPr lang="de-DE" sz="1100" b="1" kern="1200" dirty="0">
                          <a:solidFill>
                            <a:srgbClr val="002060"/>
                          </a:solidFill>
                          <a:effectLst/>
                          <a:latin typeface="+mn-lt"/>
                          <a:ea typeface="+mn-ea"/>
                          <a:cs typeface="+mn-cs"/>
                        </a:rPr>
                        <a:t>ZLL</a:t>
                      </a: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endParaRPr>
                    </a:p>
                  </a:txBody>
                  <a:tcPr marL="67464" marR="67464" marT="0" marB="0" anchor="ctr"/>
                </a:tc>
                <a:extLst>
                  <a:ext uri="{0D108BD9-81ED-4DB2-BD59-A6C34878D82A}">
                    <a16:rowId xmlns:a16="http://schemas.microsoft.com/office/drawing/2014/main" val="4125672232"/>
                  </a:ext>
                </a:extLst>
              </a:tr>
              <a:tr h="1372632">
                <a:tc rowSpan="2">
                  <a:txBody>
                    <a:bodyPr/>
                    <a:lstStyle/>
                    <a:p>
                      <a:pPr marL="71755" marR="71755" algn="ctr">
                        <a:lnSpc>
                          <a:spcPct val="130000"/>
                        </a:lnSpc>
                        <a:spcBef>
                          <a:spcPts val="300"/>
                        </a:spcBef>
                        <a:spcAft>
                          <a:spcPts val="0"/>
                        </a:spcAft>
                      </a:pPr>
                      <a:r>
                        <a:rPr lang="de-DE" sz="1100" dirty="0">
                          <a:solidFill>
                            <a:srgbClr val="002060"/>
                          </a:solidFill>
                          <a:effectLst/>
                        </a:rPr>
                        <a:t>Lehrende</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vert="vert270" anchor="ctr"/>
                </a:tc>
                <a:tc>
                  <a:txBody>
                    <a:bodyPr/>
                    <a:lstStyle/>
                    <a:p>
                      <a:pPr algn="l">
                        <a:lnSpc>
                          <a:spcPct val="130000"/>
                        </a:lnSpc>
                        <a:spcBef>
                          <a:spcPts val="300"/>
                        </a:spcBef>
                        <a:spcAft>
                          <a:spcPts val="0"/>
                        </a:spcAft>
                      </a:pPr>
                      <a:br>
                        <a:rPr lang="de-DE" sz="1000" dirty="0">
                          <a:solidFill>
                            <a:srgbClr val="002060"/>
                          </a:solidFill>
                          <a:effectLst/>
                        </a:rPr>
                      </a:br>
                      <a:r>
                        <a:rPr lang="de-DE" sz="1000" dirty="0">
                          <a:solidFill>
                            <a:srgbClr val="002060"/>
                          </a:solidFill>
                          <a:effectLst/>
                        </a:rPr>
                        <a:t>Projekte</a:t>
                      </a:r>
                    </a:p>
                  </a:txBody>
                  <a:tcPr marL="67464" marR="67464" marT="0" marB="0" anchor="ctr"/>
                </a:tc>
                <a:tc>
                  <a:txBody>
                    <a:bodyPr/>
                    <a:lstStyle/>
                    <a:p>
                      <a:pPr algn="l">
                        <a:lnSpc>
                          <a:spcPct val="115000"/>
                        </a:lnSpc>
                        <a:spcBef>
                          <a:spcPts val="300"/>
                        </a:spcBef>
                        <a:spcAft>
                          <a:spcPts val="0"/>
                        </a:spcAft>
                      </a:pPr>
                      <a:endParaRPr lang="de-DE" sz="1000" kern="1200" dirty="0">
                        <a:solidFill>
                          <a:schemeClr val="dk1"/>
                        </a:solidFill>
                        <a:effectLst/>
                        <a:latin typeface="+mn-lt"/>
                        <a:ea typeface="+mn-ea"/>
                        <a:cs typeface="+mn-cs"/>
                      </a:endParaRPr>
                    </a:p>
                  </a:txBody>
                  <a:tcPr marL="67464" marR="67464" marT="0" marB="0" anchor="ctr"/>
                </a:tc>
                <a:extLst>
                  <a:ext uri="{0D108BD9-81ED-4DB2-BD59-A6C34878D82A}">
                    <a16:rowId xmlns:a16="http://schemas.microsoft.com/office/drawing/2014/main" val="275542983"/>
                  </a:ext>
                </a:extLst>
              </a:tr>
              <a:tr h="485065">
                <a:tc vMerge="1">
                  <a:txBody>
                    <a:bodyPr/>
                    <a:lstStyle/>
                    <a:p>
                      <a:endParaRPr lang="de-DE"/>
                    </a:p>
                  </a:txBody>
                  <a:tcPr/>
                </a:tc>
                <a:tc>
                  <a:txBody>
                    <a:bodyPr/>
                    <a:lstStyle/>
                    <a:p>
                      <a:pPr algn="l">
                        <a:lnSpc>
                          <a:spcPct val="130000"/>
                        </a:lnSpc>
                        <a:spcBef>
                          <a:spcPts val="300"/>
                        </a:spcBef>
                        <a:spcAft>
                          <a:spcPts val="0"/>
                        </a:spcAft>
                      </a:pPr>
                      <a:r>
                        <a:rPr lang="de-DE" sz="1000" dirty="0">
                          <a:solidFill>
                            <a:srgbClr val="002060"/>
                          </a:solidFill>
                          <a:effectLst/>
                        </a:rPr>
                        <a:t>Fakultäten (↷ Lehrende)</a:t>
                      </a:r>
                      <a:br>
                        <a:rPr lang="de-DE" sz="1000" dirty="0">
                          <a:solidFill>
                            <a:srgbClr val="002060"/>
                          </a:solidFill>
                          <a:effectLst/>
                        </a:rPr>
                      </a:br>
                      <a:r>
                        <a:rPr lang="de-DE" sz="1000" dirty="0">
                          <a:solidFill>
                            <a:srgbClr val="002060"/>
                          </a:solidFill>
                          <a:effectLst/>
                        </a:rPr>
                        <a:t>(über die Studiendekane)</a:t>
                      </a:r>
                      <a:endParaRPr lang="de-DE" sz="10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a:txBody>
                    <a:bodyPr/>
                    <a:lstStyle/>
                    <a:p>
                      <a:pPr algn="l">
                        <a:lnSpc>
                          <a:spcPct val="115000"/>
                        </a:lnSpc>
                        <a:spcBef>
                          <a:spcPts val="300"/>
                        </a:spcBef>
                        <a:spcAft>
                          <a:spcPts val="0"/>
                        </a:spcAft>
                      </a:pPr>
                      <a:endParaRPr lang="de-DE" sz="1000" dirty="0">
                        <a:effectLst/>
                        <a:highlight>
                          <a:srgbClr val="FFFF00"/>
                        </a:highligh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1846687729"/>
                  </a:ext>
                </a:extLst>
              </a:tr>
              <a:tr h="409534">
                <a:tc gridSpan="2">
                  <a:txBody>
                    <a:bodyPr/>
                    <a:lstStyle/>
                    <a:p>
                      <a:pPr algn="l">
                        <a:lnSpc>
                          <a:spcPct val="130000"/>
                        </a:lnSpc>
                        <a:spcBef>
                          <a:spcPts val="300"/>
                        </a:spcBef>
                        <a:spcAft>
                          <a:spcPts val="0"/>
                        </a:spcAft>
                      </a:pPr>
                      <a:r>
                        <a:rPr lang="de-DE" sz="1100" dirty="0">
                          <a:solidFill>
                            <a:srgbClr val="002060"/>
                          </a:solidFill>
                          <a:effectLst/>
                        </a:rPr>
                        <a:t>Studierende (?)</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3934769341"/>
                  </a:ext>
                </a:extLst>
              </a:tr>
            </a:tbl>
          </a:graphicData>
        </a:graphic>
      </p:graphicFrame>
      <p:sp>
        <p:nvSpPr>
          <p:cNvPr id="3" name="Fußzeilenplatzhalter 2">
            <a:extLst>
              <a:ext uri="{FF2B5EF4-FFF2-40B4-BE49-F238E27FC236}">
                <a16:creationId xmlns:a16="http://schemas.microsoft.com/office/drawing/2014/main" id="{E1FAC24B-1596-B770-7EF1-6078D6B961B1}"/>
              </a:ext>
            </a:extLst>
          </p:cNvPr>
          <p:cNvSpPr>
            <a:spLocks noGrp="1"/>
          </p:cNvSpPr>
          <p:nvPr>
            <p:ph type="ftr" sz="quarter" idx="11"/>
          </p:nvPr>
        </p:nvSpPr>
        <p:spPr>
          <a:xfrm>
            <a:off x="250987" y="6548128"/>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3E29D702-4EE6-0BFF-FA1F-0EE387E7BB5F}"/>
              </a:ext>
            </a:extLst>
          </p:cNvPr>
          <p:cNvSpPr>
            <a:spLocks noGrp="1"/>
          </p:cNvSpPr>
          <p:nvPr>
            <p:ph type="sldNum" sz="quarter" idx="12"/>
          </p:nvPr>
        </p:nvSpPr>
        <p:spPr/>
        <p:txBody>
          <a:bodyPr/>
          <a:lstStyle/>
          <a:p>
            <a:fld id="{32CDB41B-7BF8-4519-977E-3B77C30C01EC}" type="slidenum">
              <a:rPr lang="de-DE" smtClean="0"/>
              <a:t>30</a:t>
            </a:fld>
            <a:endParaRPr lang="de-DE"/>
          </a:p>
        </p:txBody>
      </p:sp>
    </p:spTree>
    <p:extLst>
      <p:ext uri="{BB962C8B-B14F-4D97-AF65-F5344CB8AC3E}">
        <p14:creationId xmlns:p14="http://schemas.microsoft.com/office/powerpoint/2010/main" val="304618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„Entwurf: Roadmap zur OER Policy“ von Frank Homp</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1584" y="1643487"/>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66301" y="1568841"/>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76528" y="1495587"/>
            <a:ext cx="767375" cy="767375"/>
          </a:xfrm>
          <a:prstGeom prst="rect">
            <a:avLst/>
          </a:prstGeom>
        </p:spPr>
      </p:pic>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66812" y="1554144"/>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sp>
        <p:nvSpPr>
          <p:cNvPr id="75" name="Rechteck 74">
            <a:extLst>
              <a:ext uri="{FF2B5EF4-FFF2-40B4-BE49-F238E27FC236}">
                <a16:creationId xmlns:a16="http://schemas.microsoft.com/office/drawing/2014/main" id="{75AF496F-6571-40E0-9FB3-FEA649281AF4}"/>
              </a:ext>
            </a:extLst>
          </p:cNvPr>
          <p:cNvSpPr/>
          <p:nvPr/>
        </p:nvSpPr>
        <p:spPr>
          <a:xfrm>
            <a:off x="455096" y="3614922"/>
            <a:ext cx="2022984" cy="276999"/>
          </a:xfrm>
          <a:prstGeom prst="rect">
            <a:avLst/>
          </a:prstGeom>
        </p:spPr>
        <p:txBody>
          <a:bodyPr wrap="square">
            <a:spAutoFit/>
          </a:bodyPr>
          <a:lstStyle/>
          <a:p>
            <a:pPr lvl="0"/>
            <a:r>
              <a:rPr lang="de-DE" sz="1200" b="1" dirty="0">
                <a:latin typeface="Bahnschrift" panose="020B0502040204020203" pitchFamily="34" charset="0"/>
              </a:rPr>
              <a:t>Schritt 01:</a:t>
            </a:r>
          </a:p>
        </p:txBody>
      </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77747" y="1558885"/>
            <a:ext cx="656981" cy="656981"/>
          </a:xfrm>
          <a:prstGeom prst="rect">
            <a:avLst/>
          </a:prstGeom>
        </p:spPr>
      </p:pic>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304" y="1611966"/>
            <a:ext cx="534616" cy="534616"/>
          </a:xfrm>
          <a:prstGeom prst="rect">
            <a:avLst/>
          </a:prstGeom>
        </p:spPr>
      </p:pic>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33168" y="1619184"/>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37886" y="1654175"/>
            <a:ext cx="515526" cy="515526"/>
          </a:xfrm>
          <a:prstGeom prst="rect">
            <a:avLst/>
          </a:prstGeom>
        </p:spPr>
      </p:pic>
      <p:grpSp>
        <p:nvGrpSpPr>
          <p:cNvPr id="3" name="Gruppieren 2">
            <a:extLst>
              <a:ext uri="{FF2B5EF4-FFF2-40B4-BE49-F238E27FC236}">
                <a16:creationId xmlns:a16="http://schemas.microsoft.com/office/drawing/2014/main" id="{ED9559E9-CE1E-4A14-84BA-5DC0C78B16E4}"/>
              </a:ext>
            </a:extLst>
          </p:cNvPr>
          <p:cNvGrpSpPr/>
          <p:nvPr/>
        </p:nvGrpSpPr>
        <p:grpSpPr>
          <a:xfrm flipH="1">
            <a:off x="10660475" y="3385069"/>
            <a:ext cx="1700221" cy="1210127"/>
            <a:chOff x="10794580" y="3333031"/>
            <a:chExt cx="1700221" cy="1210127"/>
          </a:xfrm>
        </p:grpSpPr>
        <p:grpSp>
          <p:nvGrpSpPr>
            <p:cNvPr id="38" name="Gruppieren 37">
              <a:extLst>
                <a:ext uri="{FF2B5EF4-FFF2-40B4-BE49-F238E27FC236}">
                  <a16:creationId xmlns:a16="http://schemas.microsoft.com/office/drawing/2014/main" id="{0E36A003-6F54-42E3-9085-38AB1ECA3439}"/>
                </a:ext>
              </a:extLst>
            </p:cNvPr>
            <p:cNvGrpSpPr/>
            <p:nvPr/>
          </p:nvGrpSpPr>
          <p:grpSpPr>
            <a:xfrm rot="21065801">
              <a:off x="10794580" y="3333031"/>
              <a:ext cx="1700221" cy="1210127"/>
              <a:chOff x="10992811" y="2943098"/>
              <a:chExt cx="1700221" cy="1210127"/>
            </a:xfrm>
            <a:solidFill>
              <a:srgbClr val="F0C402"/>
            </a:solidFill>
            <a:effectLst/>
          </p:grpSpPr>
          <p:pic>
            <p:nvPicPr>
              <p:cNvPr id="35" name="Grafik 34" descr="Flagge">
                <a:extLst>
                  <a:ext uri="{FF2B5EF4-FFF2-40B4-BE49-F238E27FC236}">
                    <a16:creationId xmlns:a16="http://schemas.microsoft.com/office/drawing/2014/main" id="{D8050724-03C9-4E95-95F3-EAB7A0D3DD73}"/>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b="28825"/>
              <a:stretch/>
            </p:blipFill>
            <p:spPr>
              <a:xfrm>
                <a:off x="10992811" y="2943098"/>
                <a:ext cx="1700221" cy="1210127"/>
              </a:xfrm>
              <a:prstGeom prst="rect">
                <a:avLst/>
              </a:prstGeom>
              <a:effectLst>
                <a:outerShdw blurRad="50800" dist="38100" dir="2700000" algn="tl" rotWithShape="0">
                  <a:prstClr val="black">
                    <a:alpha val="40000"/>
                  </a:prstClr>
                </a:outerShdw>
              </a:effectLst>
            </p:spPr>
          </p:pic>
          <p:sp>
            <p:nvSpPr>
              <p:cNvPr id="117" name="Ellipse 116">
                <a:extLst>
                  <a:ext uri="{FF2B5EF4-FFF2-40B4-BE49-F238E27FC236}">
                    <a16:creationId xmlns:a16="http://schemas.microsoft.com/office/drawing/2014/main" id="{5DC48458-6A42-4DD3-9782-363E126F255E}"/>
                  </a:ext>
                </a:extLst>
              </p:cNvPr>
              <p:cNvSpPr/>
              <p:nvPr/>
            </p:nvSpPr>
            <p:spPr>
              <a:xfrm>
                <a:off x="11679350" y="3171909"/>
                <a:ext cx="461664" cy="46166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rgbClr val="CF1972"/>
                  </a:solidFill>
                  <a:latin typeface="Bahnschrift" panose="020B0502040204020203" pitchFamily="34" charset="0"/>
                </a:endParaRPr>
              </a:p>
            </p:txBody>
          </p:sp>
        </p:grpSp>
        <p:sp>
          <p:nvSpPr>
            <p:cNvPr id="39" name="Rechteck 38">
              <a:extLst>
                <a:ext uri="{FF2B5EF4-FFF2-40B4-BE49-F238E27FC236}">
                  <a16:creationId xmlns:a16="http://schemas.microsoft.com/office/drawing/2014/main" id="{26E2439C-E14F-4C38-920F-DDBFC91E932F}"/>
                </a:ext>
              </a:extLst>
            </p:cNvPr>
            <p:cNvSpPr/>
            <p:nvPr/>
          </p:nvSpPr>
          <p:spPr>
            <a:xfrm>
              <a:off x="11493708" y="3547959"/>
              <a:ext cx="389851" cy="461665"/>
            </a:xfrm>
            <a:prstGeom prst="rect">
              <a:avLst/>
            </a:prstGeom>
          </p:spPr>
          <p:txBody>
            <a:bodyPr wrap="none">
              <a:spAutoFit/>
            </a:bodyPr>
            <a:lstStyle/>
            <a:p>
              <a:pPr algn="ctr"/>
              <a:r>
                <a:rPr lang="de-DE" sz="2400" dirty="0">
                  <a:ln w="0"/>
                  <a:solidFill>
                    <a:srgbClr val="F0C402"/>
                  </a:solidFill>
                  <a:latin typeface="Bahnschrift" panose="020B0502040204020203" pitchFamily="34" charset="0"/>
                </a:rPr>
                <a:t>11</a:t>
              </a:r>
            </a:p>
          </p:txBody>
        </p:sp>
      </p:grpSp>
    </p:spTree>
    <p:custDataLst>
      <p:tags r:id="rId1"/>
    </p:custDataLst>
    <p:extLst>
      <p:ext uri="{BB962C8B-B14F-4D97-AF65-F5344CB8AC3E}">
        <p14:creationId xmlns:p14="http://schemas.microsoft.com/office/powerpoint/2010/main" val="70407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10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20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30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4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nodeType="withEffect">
                                  <p:stCondLst>
                                    <p:cond delay="5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6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nodeType="withEffect">
                                  <p:stCondLst>
                                    <p:cond delay="70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8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nodeType="withEffect">
                                  <p:stCondLst>
                                    <p:cond delay="90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9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500"/>
                                        <p:tgtEl>
                                          <p:spTgt spid="75"/>
                                        </p:tgtEl>
                                      </p:cBhvr>
                                    </p:animEffect>
                                  </p:childTnLst>
                                </p:cTn>
                              </p:par>
                              <p:par>
                                <p:cTn id="69" presetID="10" presetClass="entr" presetSubtype="0" fill="hold" nodeType="with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childTnLst>
                                </p:cTn>
                              </p:par>
                              <p:par>
                                <p:cTn id="72" presetID="10" presetClass="entr" presetSubtype="0" fill="hold" nodeType="with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fade">
                                      <p:cBhvr>
                                        <p:cTn id="74" dur="500"/>
                                        <p:tgtEl>
                                          <p:spTgt spid="9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3"/>
                                        </p:tgtEl>
                                      </p:cBhvr>
                                    </p:animEffect>
                                    <p:set>
                                      <p:cBhvr>
                                        <p:cTn id="7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4</a:t>
            </a:fld>
            <a:endParaRPr lang="de-DE"/>
          </a:p>
        </p:txBody>
      </p:sp>
      <p:sp>
        <p:nvSpPr>
          <p:cNvPr id="13" name="Titel 1">
            <a:extLst>
              <a:ext uri="{FF2B5EF4-FFF2-40B4-BE49-F238E27FC236}">
                <a16:creationId xmlns:a16="http://schemas.microsoft.com/office/drawing/2014/main" id="{98D8F777-3A34-46E2-A923-7B245F42EC02}"/>
              </a:ext>
            </a:extLst>
          </p:cNvPr>
          <p:cNvSpPr txBox="1">
            <a:spLocks/>
          </p:cNvSpPr>
          <p:nvPr/>
        </p:nvSpPr>
        <p:spPr>
          <a:xfrm>
            <a:off x="7968208" y="3241110"/>
            <a:ext cx="4068397" cy="172514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sz="4800" dirty="0">
                <a:solidFill>
                  <a:srgbClr val="002060"/>
                </a:solidFill>
                <a:latin typeface="Bahnschrift" panose="020B0502040204020203" pitchFamily="34" charset="0"/>
              </a:rPr>
              <a:t>Open </a:t>
            </a:r>
            <a:br>
              <a:rPr lang="de-DE" sz="4800" dirty="0">
                <a:solidFill>
                  <a:srgbClr val="002060"/>
                </a:solidFill>
                <a:latin typeface="Bahnschrift" panose="020B0502040204020203" pitchFamily="34" charset="0"/>
              </a:rPr>
            </a:br>
            <a:r>
              <a:rPr lang="de-DE" sz="4800" dirty="0">
                <a:solidFill>
                  <a:srgbClr val="002060"/>
                </a:solidFill>
                <a:latin typeface="Bahnschrift" panose="020B0502040204020203" pitchFamily="34" charset="0"/>
              </a:rPr>
              <a:t>Science</a:t>
            </a:r>
            <a:endParaRPr lang="de-DE" sz="4800" dirty="0">
              <a:latin typeface="Bahnschrift" panose="020B0502040204020203" pitchFamily="34" charset="0"/>
              <a:cs typeface="Segoe UI Semibold" panose="020B0702040204020203" pitchFamily="34" charset="0"/>
            </a:endParaRPr>
          </a:p>
        </p:txBody>
      </p:sp>
      <p:pic>
        <p:nvPicPr>
          <p:cNvPr id="7" name="Grafik 6">
            <a:extLst>
              <a:ext uri="{FF2B5EF4-FFF2-40B4-BE49-F238E27FC236}">
                <a16:creationId xmlns:a16="http://schemas.microsoft.com/office/drawing/2014/main" id="{5D6AB280-D296-459B-8AD2-D8B5CD7F75CD}"/>
              </a:ext>
            </a:extLst>
          </p:cNvPr>
          <p:cNvPicPr>
            <a:picLocks noChangeAspect="1"/>
          </p:cNvPicPr>
          <p:nvPr/>
        </p:nvPicPr>
        <p:blipFill>
          <a:blip r:embed="rId5"/>
          <a:stretch>
            <a:fillRect/>
          </a:stretch>
        </p:blipFill>
        <p:spPr>
          <a:xfrm>
            <a:off x="4727848" y="1073743"/>
            <a:ext cx="3026563" cy="4952930"/>
          </a:xfrm>
          <a:prstGeom prst="rect">
            <a:avLst/>
          </a:prstGeom>
        </p:spPr>
      </p:pic>
      <p:pic>
        <p:nvPicPr>
          <p:cNvPr id="9" name="Grafik 8" descr="Ein Bild, das Text, Schrift, Logo, Grafiken enthält.&#10;&#10;Automatisch generierte Beschreibung">
            <a:extLst>
              <a:ext uri="{FF2B5EF4-FFF2-40B4-BE49-F238E27FC236}">
                <a16:creationId xmlns:a16="http://schemas.microsoft.com/office/drawing/2014/main" id="{6C648C54-5A5C-42CF-9F8D-AF083C2C3E33}"/>
              </a:ext>
            </a:extLst>
          </p:cNvPr>
          <p:cNvPicPr>
            <a:picLocks noChangeAspect="1"/>
          </p:cNvPicPr>
          <p:nvPr/>
        </p:nvPicPr>
        <p:blipFill rotWithShape="1">
          <a:blip r:embed="rId6">
            <a:clrChange>
              <a:clrFrom>
                <a:srgbClr val="FFFFFF"/>
              </a:clrFrom>
              <a:clrTo>
                <a:srgbClr val="FFFFFF">
                  <a:alpha val="0"/>
                </a:srgbClr>
              </a:clrTo>
            </a:clrChange>
          </a:blip>
          <a:srcRect l="51778" t="34282" b="24963"/>
          <a:stretch/>
        </p:blipFill>
        <p:spPr>
          <a:xfrm>
            <a:off x="1343472" y="2780928"/>
            <a:ext cx="3879667" cy="2185325"/>
          </a:xfrm>
          <a:prstGeom prst="rect">
            <a:avLst/>
          </a:prstGeom>
        </p:spPr>
      </p:pic>
    </p:spTree>
    <p:extLst>
      <p:ext uri="{BB962C8B-B14F-4D97-AF65-F5344CB8AC3E}">
        <p14:creationId xmlns:p14="http://schemas.microsoft.com/office/powerpoint/2010/main" val="39936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6FD5A6F5-9BFD-496D-893D-2285E185DDA7}"/>
              </a:ext>
            </a:extLst>
          </p:cNvPr>
          <p:cNvSpPr>
            <a:spLocks noGrp="1"/>
          </p:cNvSpPr>
          <p:nvPr>
            <p:ph idx="1"/>
          </p:nvPr>
        </p:nvSpPr>
        <p:spPr>
          <a:xfrm>
            <a:off x="300037" y="1772816"/>
            <a:ext cx="9180339" cy="3638743"/>
          </a:xfrm>
          <a:prstGeom prst="roundRect">
            <a:avLst>
              <a:gd name="adj" fmla="val 5028"/>
            </a:avLst>
          </a:prstGeom>
          <a:ln w="6350">
            <a:solidFill>
              <a:schemeClr val="tx1"/>
            </a:solidFill>
            <a:prstDash val="dash"/>
          </a:ln>
        </p:spPr>
        <p:txBody>
          <a:bodyPr lIns="144000" tIns="72000" rIns="144000" bIns="108000" anchor="ctr" anchorCtr="0"/>
          <a:lstStyle/>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a:t>
            </a:r>
            <a:r>
              <a:rPr lang="de-DE" sz="1600" b="1" dirty="0" err="1">
                <a:solidFill>
                  <a:srgbClr val="000000"/>
                </a:solidFill>
                <a:latin typeface="Segoe UI" panose="020B0502040204020203" pitchFamily="34" charset="0"/>
                <a:cs typeface="Segoe UI" panose="020B0502040204020203" pitchFamily="34" charset="0"/>
              </a:rPr>
              <a:t>Methodology</a:t>
            </a:r>
            <a:r>
              <a:rPr lang="de-DE" sz="1600" dirty="0">
                <a:solidFill>
                  <a:srgbClr val="000000"/>
                </a:solidFill>
                <a:latin typeface="Segoe UI" panose="020B0502040204020203" pitchFamily="34" charset="0"/>
                <a:cs typeface="Segoe UI" panose="020B0502040204020203" pitchFamily="34" charset="0"/>
              </a:rPr>
              <a:t>: Methodenanwendung und dahinter stehende Prozesse dokumentieren</a:t>
            </a:r>
            <a:endParaRPr lang="de-DE" sz="1600" b="1" dirty="0">
              <a:solidFill>
                <a:srgbClr val="000000"/>
              </a:solidFill>
              <a:latin typeface="Segoe UI" panose="020B0502040204020203" pitchFamily="34" charset="0"/>
              <a:cs typeface="Segoe UI" panose="020B0502040204020203" pitchFamily="34" charset="0"/>
            </a:endParaRP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Source: </a:t>
            </a:r>
            <a:r>
              <a:rPr lang="de-DE" sz="1600" dirty="0">
                <a:solidFill>
                  <a:srgbClr val="000000"/>
                </a:solidFill>
                <a:latin typeface="Segoe UI" panose="020B0502040204020203" pitchFamily="34" charset="0"/>
                <a:cs typeface="Segoe UI" panose="020B0502040204020203" pitchFamily="34" charset="0"/>
              </a:rPr>
              <a:t>quelloffene Technologie (Soft- und Hardware) verwenden und eigene </a:t>
            </a:r>
            <a:r>
              <a:rPr lang="fr-FR" sz="1600" dirty="0" err="1">
                <a:solidFill>
                  <a:srgbClr val="000000"/>
                </a:solidFill>
                <a:latin typeface="Segoe UI" panose="020B0502040204020203" pitchFamily="34" charset="0"/>
                <a:cs typeface="Segoe UI" panose="020B0502040204020203" pitchFamily="34" charset="0"/>
              </a:rPr>
              <a:t>Technologien</a:t>
            </a:r>
            <a:r>
              <a:rPr lang="fr-FR" sz="1600" dirty="0">
                <a:solidFill>
                  <a:srgbClr val="000000"/>
                </a:solidFill>
                <a:latin typeface="Segoe UI" panose="020B0502040204020203" pitchFamily="34" charset="0"/>
                <a:cs typeface="Segoe UI" panose="020B0502040204020203" pitchFamily="34" charset="0"/>
              </a:rPr>
              <a:t> </a:t>
            </a:r>
            <a:r>
              <a:rPr lang="fr-FR" sz="1600" dirty="0" err="1">
                <a:solidFill>
                  <a:srgbClr val="000000"/>
                </a:solidFill>
                <a:latin typeface="Segoe UI" panose="020B0502040204020203" pitchFamily="34" charset="0"/>
                <a:cs typeface="Segoe UI" panose="020B0502040204020203" pitchFamily="34" charset="0"/>
              </a:rPr>
              <a:t>öffnen</a:t>
            </a:r>
            <a:endParaRPr lang="fr-FR" sz="1600" dirty="0">
              <a:solidFill>
                <a:srgbClr val="000000"/>
              </a:solidFill>
              <a:latin typeface="Segoe UI" panose="020B0502040204020203" pitchFamily="34" charset="0"/>
              <a:cs typeface="Segoe UI" panose="020B0502040204020203" pitchFamily="34" charset="0"/>
            </a:endParaRP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Data: </a:t>
            </a:r>
            <a:r>
              <a:rPr lang="de-DE" sz="1600" dirty="0">
                <a:solidFill>
                  <a:srgbClr val="000000"/>
                </a:solidFill>
                <a:latin typeface="Segoe UI" panose="020B0502040204020203" pitchFamily="34" charset="0"/>
                <a:cs typeface="Segoe UI" panose="020B0502040204020203" pitchFamily="34" charset="0"/>
              </a:rPr>
              <a:t>gesammelte, erstellte, berechnete und aggregierte Daten frei zur Verfügung stellen, sowie die aussagekräftige Dokumentation der Daten</a:t>
            </a: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Access: </a:t>
            </a:r>
            <a:r>
              <a:rPr lang="de-DE" sz="1600" dirty="0">
                <a:solidFill>
                  <a:srgbClr val="000000"/>
                </a:solidFill>
                <a:latin typeface="Segoe UI" panose="020B0502040204020203" pitchFamily="34" charset="0"/>
                <a:cs typeface="Segoe UI" panose="020B0502040204020203" pitchFamily="34" charset="0"/>
              </a:rPr>
              <a:t>in einer offenen Art publizieren, und für jede*n nutzbar und zugänglich machen (unbeschränkter Zugang zu wiss. Informationen)</a:t>
            </a: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Peer Review: </a:t>
            </a:r>
            <a:r>
              <a:rPr lang="de-DE" sz="1600" dirty="0">
                <a:solidFill>
                  <a:srgbClr val="000000"/>
                </a:solidFill>
                <a:latin typeface="Segoe UI" panose="020B0502040204020203" pitchFamily="34" charset="0"/>
                <a:cs typeface="Segoe UI" panose="020B0502040204020203" pitchFamily="34" charset="0"/>
              </a:rPr>
              <a:t>transparente Qualitätssicherung durch offenes Peer Review</a:t>
            </a:r>
          </a:p>
          <a:p>
            <a:pPr marL="171450" lvl="0" indent="-171450">
              <a:lnSpc>
                <a:spcPct val="100000"/>
              </a:lnSpc>
              <a:spcBef>
                <a:spcPts val="1200"/>
              </a:spcBef>
              <a:defRPr/>
            </a:pPr>
            <a:r>
              <a:rPr lang="de-DE" b="1" dirty="0">
                <a:solidFill>
                  <a:srgbClr val="002060"/>
                </a:solidFill>
                <a:latin typeface="Bahnschrift" panose="020B0502040204020203" pitchFamily="34" charset="0"/>
                <a:ea typeface="+mj-ea"/>
                <a:cs typeface="Segoe UI" panose="020B0502040204020203" pitchFamily="34" charset="0"/>
              </a:rPr>
              <a:t>Open Educational Resources (OER): </a:t>
            </a:r>
            <a:r>
              <a:rPr lang="de-DE" sz="1600" dirty="0">
                <a:solidFill>
                  <a:srgbClr val="000000"/>
                </a:solidFill>
                <a:latin typeface="Segoe UI" panose="020B0502040204020203" pitchFamily="34" charset="0"/>
                <a:cs typeface="Segoe UI" panose="020B0502040204020203" pitchFamily="34" charset="0"/>
              </a:rPr>
              <a:t>freie und offene Materialien für Bildung und (universitäre) Lehre verwenden</a:t>
            </a:r>
          </a:p>
        </p:txBody>
      </p:sp>
      <p:sp>
        <p:nvSpPr>
          <p:cNvPr id="4" name="Fußzeilenplatzhalter 3">
            <a:extLst>
              <a:ext uri="{FF2B5EF4-FFF2-40B4-BE49-F238E27FC236}">
                <a16:creationId xmlns:a16="http://schemas.microsoft.com/office/drawing/2014/main" id="{186ADBA3-364D-44D7-BA2D-9825D05F2E01}"/>
              </a:ext>
            </a:extLst>
          </p:cNvPr>
          <p:cNvSpPr>
            <a:spLocks noGrp="1"/>
          </p:cNvSpPr>
          <p:nvPr>
            <p:ph type="ftr" sz="quarter" idx="11"/>
          </p:nvPr>
        </p:nvSpPr>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59E0AF62-B5FA-4A48-BD50-E79B6F3275CD}"/>
              </a:ext>
            </a:extLst>
          </p:cNvPr>
          <p:cNvSpPr>
            <a:spLocks noGrp="1"/>
          </p:cNvSpPr>
          <p:nvPr>
            <p:ph type="sldNum" sz="quarter" idx="12"/>
          </p:nvPr>
        </p:nvSpPr>
        <p:spPr/>
        <p:txBody>
          <a:bodyPr/>
          <a:lstStyle/>
          <a:p>
            <a:fld id="{32CDB41B-7BF8-4519-977E-3B77C30C01EC}" type="slidenum">
              <a:rPr lang="de-DE" smtClean="0"/>
              <a:t>5</a:t>
            </a:fld>
            <a:endParaRPr lang="de-DE"/>
          </a:p>
        </p:txBody>
      </p:sp>
      <p:sp>
        <p:nvSpPr>
          <p:cNvPr id="6" name="Geschweifte Klammer rechts 5">
            <a:extLst>
              <a:ext uri="{FF2B5EF4-FFF2-40B4-BE49-F238E27FC236}">
                <a16:creationId xmlns:a16="http://schemas.microsoft.com/office/drawing/2014/main" id="{E291822F-9382-4831-B3ED-FBBAB457F0F8}"/>
              </a:ext>
            </a:extLst>
          </p:cNvPr>
          <p:cNvSpPr/>
          <p:nvPr/>
        </p:nvSpPr>
        <p:spPr>
          <a:xfrm>
            <a:off x="9696400" y="1685411"/>
            <a:ext cx="422689" cy="423268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8" name="Textfeld 7">
            <a:extLst>
              <a:ext uri="{FF2B5EF4-FFF2-40B4-BE49-F238E27FC236}">
                <a16:creationId xmlns:a16="http://schemas.microsoft.com/office/drawing/2014/main" id="{26BA9D57-7307-4638-B9C7-B7C81FB8C773}"/>
              </a:ext>
            </a:extLst>
          </p:cNvPr>
          <p:cNvSpPr txBox="1"/>
          <p:nvPr/>
        </p:nvSpPr>
        <p:spPr>
          <a:xfrm>
            <a:off x="4060143" y="6306801"/>
            <a:ext cx="7472461" cy="369332"/>
          </a:xfrm>
          <a:prstGeom prst="rect">
            <a:avLst/>
          </a:prstGeom>
          <a:noFill/>
        </p:spPr>
        <p:txBody>
          <a:bodyPr wrap="square" rtlCol="0">
            <a:spAutoFit/>
          </a:bodyPr>
          <a:lstStyle/>
          <a:p>
            <a:pPr algn="r"/>
            <a:r>
              <a:rPr lang="de-DE" sz="900" dirty="0"/>
              <a:t>(</a:t>
            </a:r>
            <a:r>
              <a:rPr lang="fr-FR" sz="900" dirty="0"/>
              <a:t>Hachmeister &amp; Schirrwagen, 2021; </a:t>
            </a:r>
            <a:r>
              <a:rPr lang="de-DE" sz="900" dirty="0"/>
              <a:t>Kreutzer et al., 2021) </a:t>
            </a:r>
            <a:br>
              <a:rPr lang="de-DE" sz="900" dirty="0"/>
            </a:br>
            <a:r>
              <a:rPr lang="de-DE" sz="900" dirty="0"/>
              <a:t>zur kritischen Reflexion der Verwendung von „Open“ in der bildungswissenschaftlichen Diskussion siehe </a:t>
            </a:r>
            <a:r>
              <a:rPr lang="de-DE" sz="900" dirty="0" err="1"/>
              <a:t>Kerres</a:t>
            </a:r>
            <a:r>
              <a:rPr lang="de-DE" sz="900" dirty="0"/>
              <a:t> (2019)</a:t>
            </a:r>
          </a:p>
        </p:txBody>
      </p:sp>
      <p:sp>
        <p:nvSpPr>
          <p:cNvPr id="9" name="Rechteck 8">
            <a:extLst>
              <a:ext uri="{FF2B5EF4-FFF2-40B4-BE49-F238E27FC236}">
                <a16:creationId xmlns:a16="http://schemas.microsoft.com/office/drawing/2014/main" id="{3FE1AB4D-E16D-4378-BB70-B4155988A4D5}"/>
              </a:ext>
            </a:extLst>
          </p:cNvPr>
          <p:cNvSpPr/>
          <p:nvPr/>
        </p:nvSpPr>
        <p:spPr>
          <a:xfrm>
            <a:off x="407368" y="5411560"/>
            <a:ext cx="9319684" cy="584775"/>
          </a:xfrm>
          <a:prstGeom prst="rect">
            <a:avLst/>
          </a:prstGeom>
        </p:spPr>
        <p:txBody>
          <a:bodyPr wrap="square">
            <a:spAutoFit/>
          </a:bodyPr>
          <a:lstStyle/>
          <a:p>
            <a:pPr marL="171450" indent="-171450">
              <a:spcBef>
                <a:spcPts val="1200"/>
              </a:spcBef>
              <a:buFont typeface="Arial" panose="020B0604020202020204" pitchFamily="34" charset="0"/>
              <a:buChar char="•"/>
              <a:defRPr/>
            </a:pPr>
            <a:r>
              <a:rPr lang="de-DE" sz="1600" dirty="0">
                <a:solidFill>
                  <a:srgbClr val="000000"/>
                </a:solidFill>
                <a:latin typeface="Segoe UI" panose="020B0502040204020203" pitchFamily="34" charset="0"/>
                <a:cs typeface="Segoe UI" panose="020B0502040204020203" pitchFamily="34" charset="0"/>
              </a:rPr>
              <a:t>Bei </a:t>
            </a:r>
            <a:r>
              <a:rPr lang="de-DE" sz="1600" b="1" dirty="0">
                <a:solidFill>
                  <a:srgbClr val="000000"/>
                </a:solidFill>
                <a:latin typeface="Segoe UI" panose="020B0502040204020203" pitchFamily="34" charset="0"/>
                <a:cs typeface="Segoe UI" panose="020B0502040204020203" pitchFamily="34" charset="0"/>
              </a:rPr>
              <a:t>Open </a:t>
            </a:r>
            <a:r>
              <a:rPr lang="de-DE" sz="1600" b="1" dirty="0" err="1">
                <a:solidFill>
                  <a:srgbClr val="000000"/>
                </a:solidFill>
                <a:latin typeface="Segoe UI" panose="020B0502040204020203" pitchFamily="34" charset="0"/>
                <a:cs typeface="Segoe UI" panose="020B0502040204020203" pitchFamily="34" charset="0"/>
              </a:rPr>
              <a:t>content</a:t>
            </a:r>
            <a:r>
              <a:rPr lang="de-DE" sz="1600" b="1" dirty="0">
                <a:solidFill>
                  <a:srgbClr val="000000"/>
                </a:solidFill>
                <a:latin typeface="Segoe UI" panose="020B0502040204020203" pitchFamily="34" charset="0"/>
                <a:cs typeface="Segoe UI" panose="020B0502040204020203" pitchFamily="34" charset="0"/>
              </a:rPr>
              <a:t> </a:t>
            </a:r>
            <a:r>
              <a:rPr lang="de-DE" sz="1600" dirty="0">
                <a:solidFill>
                  <a:srgbClr val="000000"/>
                </a:solidFill>
                <a:latin typeface="Segoe UI" panose="020B0502040204020203" pitchFamily="34" charset="0"/>
                <a:cs typeface="Segoe UI" panose="020B0502040204020203" pitchFamily="34" charset="0"/>
              </a:rPr>
              <a:t>geht es genereller um kulturelle beziehungsweise kreative Inhalte </a:t>
            </a:r>
            <a:br>
              <a:rPr lang="de-DE" sz="1600" dirty="0">
                <a:solidFill>
                  <a:srgbClr val="000000"/>
                </a:solidFill>
                <a:latin typeface="Segoe UI" panose="020B0502040204020203" pitchFamily="34" charset="0"/>
                <a:cs typeface="Segoe UI" panose="020B0502040204020203" pitchFamily="34" charset="0"/>
              </a:rPr>
            </a:br>
            <a:r>
              <a:rPr lang="de-DE" sz="1600" dirty="0">
                <a:solidFill>
                  <a:srgbClr val="000000"/>
                </a:solidFill>
                <a:latin typeface="Segoe UI" panose="020B0502040204020203" pitchFamily="34" charset="0"/>
                <a:cs typeface="Segoe UI" panose="020B0502040204020203" pitchFamily="34" charset="0"/>
              </a:rPr>
              <a:t>(=/= Open Access ↷ wissenschaftliche Inhalte)</a:t>
            </a:r>
          </a:p>
        </p:txBody>
      </p:sp>
      <p:sp>
        <p:nvSpPr>
          <p:cNvPr id="13" name="Titel 1">
            <a:extLst>
              <a:ext uri="{FF2B5EF4-FFF2-40B4-BE49-F238E27FC236}">
                <a16:creationId xmlns:a16="http://schemas.microsoft.com/office/drawing/2014/main" id="{8D2C42EB-F18C-4C02-8486-BAD8E66ADFBC}"/>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 </a:t>
            </a:r>
            <a:r>
              <a:rPr lang="de-DE" sz="2000" b="0" dirty="0">
                <a:latin typeface="Bahnschrift" panose="020B0502040204020203" pitchFamily="34" charset="0"/>
                <a:cs typeface="Segoe UI Semibold" panose="020B0702040204020203" pitchFamily="34" charset="0"/>
              </a:rPr>
              <a:t>(eine kleine Taxonomie der </a:t>
            </a:r>
            <a:r>
              <a:rPr lang="de-DE" sz="2000" b="0" dirty="0" err="1">
                <a:latin typeface="Bahnschrift" panose="020B0502040204020203" pitchFamily="34" charset="0"/>
                <a:cs typeface="Segoe UI Semibold" panose="020B0702040204020203" pitchFamily="34" charset="0"/>
              </a:rPr>
              <a:t>Openess</a:t>
            </a:r>
            <a:r>
              <a:rPr lang="de-DE" sz="2000" b="0" dirty="0">
                <a:latin typeface="Bahnschrift" panose="020B0502040204020203" pitchFamily="34" charset="0"/>
                <a:cs typeface="Segoe UI Semibold" panose="020B0702040204020203" pitchFamily="34" charset="0"/>
              </a:rPr>
              <a:t>-Begriffe)</a:t>
            </a:r>
            <a:endParaRPr lang="de-DE" b="0" dirty="0">
              <a:latin typeface="Bahnschrift" panose="020B0502040204020203" pitchFamily="34" charset="0"/>
              <a:cs typeface="Segoe UI Semibold" panose="020B0702040204020203" pitchFamily="34" charset="0"/>
            </a:endParaRPr>
          </a:p>
        </p:txBody>
      </p:sp>
      <p:sp>
        <p:nvSpPr>
          <p:cNvPr id="14" name="Titel 1">
            <a:extLst>
              <a:ext uri="{FF2B5EF4-FFF2-40B4-BE49-F238E27FC236}">
                <a16:creationId xmlns:a16="http://schemas.microsoft.com/office/drawing/2014/main" id="{35DE75D1-3D87-46CD-BEE2-0EB267AE45D1}"/>
              </a:ext>
            </a:extLst>
          </p:cNvPr>
          <p:cNvSpPr txBox="1">
            <a:spLocks/>
          </p:cNvSpPr>
          <p:nvPr/>
        </p:nvSpPr>
        <p:spPr>
          <a:xfrm>
            <a:off x="10317394" y="3529075"/>
            <a:ext cx="2331334"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sz="3600" dirty="0">
                <a:solidFill>
                  <a:srgbClr val="002060"/>
                </a:solidFill>
                <a:latin typeface="Bahnschrift" panose="020B0502040204020203" pitchFamily="34" charset="0"/>
              </a:rPr>
              <a:t>Open </a:t>
            </a:r>
            <a:br>
              <a:rPr lang="de-DE" sz="3600" dirty="0">
                <a:solidFill>
                  <a:srgbClr val="002060"/>
                </a:solidFill>
                <a:latin typeface="Bahnschrift" panose="020B0502040204020203" pitchFamily="34" charset="0"/>
              </a:rPr>
            </a:br>
            <a:r>
              <a:rPr lang="de-DE" sz="3600" dirty="0">
                <a:solidFill>
                  <a:srgbClr val="002060"/>
                </a:solidFill>
                <a:latin typeface="Bahnschrift" panose="020B0502040204020203" pitchFamily="34" charset="0"/>
              </a:rPr>
              <a:t>Science</a:t>
            </a:r>
            <a:endParaRPr lang="de-DE" sz="3600" dirty="0">
              <a:latin typeface="Bahnschrift" panose="020B0502040204020203" pitchFamily="34" charset="0"/>
              <a:cs typeface="Segoe UI Semibold" panose="020B0702040204020203" pitchFamily="34" charset="0"/>
            </a:endParaRPr>
          </a:p>
        </p:txBody>
      </p:sp>
    </p:spTree>
    <p:extLst>
      <p:ext uri="{BB962C8B-B14F-4D97-AF65-F5344CB8AC3E}">
        <p14:creationId xmlns:p14="http://schemas.microsoft.com/office/powerpoint/2010/main" val="244886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6</a:t>
            </a:fld>
            <a:endParaRPr lang="de-DE"/>
          </a:p>
        </p:txBody>
      </p:sp>
      <p:pic>
        <p:nvPicPr>
          <p:cNvPr id="7" name="Grafik 6" descr="Ein Bild, das Zeichnung, Clipart, Entwurf, Darstellung enthält.&#10;&#10;Automatisch generierte Beschreibung">
            <a:extLst>
              <a:ext uri="{FF2B5EF4-FFF2-40B4-BE49-F238E27FC236}">
                <a16:creationId xmlns:a16="http://schemas.microsoft.com/office/drawing/2014/main" id="{54FE2A49-E97C-5622-E427-5EDD2D49545B}"/>
              </a:ext>
            </a:extLst>
          </p:cNvPr>
          <p:cNvPicPr>
            <a:picLocks noChangeAspect="1"/>
          </p:cNvPicPr>
          <p:nvPr/>
        </p:nvPicPr>
        <p:blipFill>
          <a:blip r:embed="rId5"/>
          <a:stretch>
            <a:fillRect/>
          </a:stretch>
        </p:blipFill>
        <p:spPr>
          <a:xfrm>
            <a:off x="8832304" y="1827789"/>
            <a:ext cx="2448272" cy="4129175"/>
          </a:xfrm>
          <a:prstGeom prst="rect">
            <a:avLst/>
          </a:prstGeom>
        </p:spPr>
      </p:pic>
      <p:sp>
        <p:nvSpPr>
          <p:cNvPr id="6" name="Textfeld 5">
            <a:extLst>
              <a:ext uri="{FF2B5EF4-FFF2-40B4-BE49-F238E27FC236}">
                <a16:creationId xmlns:a16="http://schemas.microsoft.com/office/drawing/2014/main" id="{910E25FB-B299-081B-420C-1C6CF0FDDBE1}"/>
              </a:ext>
            </a:extLst>
          </p:cNvPr>
          <p:cNvSpPr txBox="1"/>
          <p:nvPr/>
        </p:nvSpPr>
        <p:spPr>
          <a:xfrm>
            <a:off x="3647727" y="1628800"/>
            <a:ext cx="4896544" cy="4610724"/>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(Unesco, o.J.) </a:t>
            </a:r>
          </a:p>
        </p:txBody>
      </p:sp>
    </p:spTree>
    <p:extLst>
      <p:ext uri="{BB962C8B-B14F-4D97-AF65-F5344CB8AC3E}">
        <p14:creationId xmlns:p14="http://schemas.microsoft.com/office/powerpoint/2010/main" val="190915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7</a:t>
            </a:fld>
            <a:endParaRPr lang="de-DE"/>
          </a:p>
        </p:txBody>
      </p:sp>
      <p:pic>
        <p:nvPicPr>
          <p:cNvPr id="8" name="Grafik 7">
            <a:extLst>
              <a:ext uri="{FF2B5EF4-FFF2-40B4-BE49-F238E27FC236}">
                <a16:creationId xmlns:a16="http://schemas.microsoft.com/office/drawing/2014/main" id="{A90E3116-2EEB-4795-83E6-762B034B7569}"/>
              </a:ext>
            </a:extLst>
          </p:cNvPr>
          <p:cNvPicPr>
            <a:picLocks noChangeAspect="1"/>
          </p:cNvPicPr>
          <p:nvPr/>
        </p:nvPicPr>
        <p:blipFill>
          <a:blip r:embed="rId5"/>
          <a:stretch>
            <a:fillRect/>
          </a:stretch>
        </p:blipFill>
        <p:spPr>
          <a:xfrm>
            <a:off x="5416762" y="780351"/>
            <a:ext cx="3579598" cy="3274414"/>
          </a:xfrm>
          <a:prstGeom prst="rect">
            <a:avLst/>
          </a:prstGeom>
          <a:effectLst>
            <a:outerShdw blurRad="50800" dist="38100" dir="2700000" algn="tl" rotWithShape="0">
              <a:prstClr val="black">
                <a:alpha val="40000"/>
              </a:prstClr>
            </a:outerShdw>
          </a:effectLst>
        </p:spPr>
      </p:pic>
      <p:pic>
        <p:nvPicPr>
          <p:cNvPr id="12" name="Grafik 11">
            <a:extLst>
              <a:ext uri="{FF2B5EF4-FFF2-40B4-BE49-F238E27FC236}">
                <a16:creationId xmlns:a16="http://schemas.microsoft.com/office/drawing/2014/main" id="{48F2536F-459A-4D2F-AA28-75675139C420}"/>
              </a:ext>
            </a:extLst>
          </p:cNvPr>
          <p:cNvPicPr>
            <a:picLocks noChangeAspect="1"/>
          </p:cNvPicPr>
          <p:nvPr/>
        </p:nvPicPr>
        <p:blipFill>
          <a:blip r:embed="rId6"/>
          <a:stretch>
            <a:fillRect/>
          </a:stretch>
        </p:blipFill>
        <p:spPr>
          <a:xfrm>
            <a:off x="6301068" y="4716526"/>
            <a:ext cx="4567913" cy="2063875"/>
          </a:xfrm>
          <a:prstGeom prst="rect">
            <a:avLst/>
          </a:prstGeom>
        </p:spPr>
      </p:pic>
      <p:sp>
        <p:nvSpPr>
          <p:cNvPr id="7" name="Textfeld 6">
            <a:extLst>
              <a:ext uri="{FF2B5EF4-FFF2-40B4-BE49-F238E27FC236}">
                <a16:creationId xmlns:a16="http://schemas.microsoft.com/office/drawing/2014/main" id="{FC345012-B159-18AF-5C77-56615EAA2B66}"/>
              </a:ext>
            </a:extLst>
          </p:cNvPr>
          <p:cNvSpPr txBox="1"/>
          <p:nvPr/>
        </p:nvSpPr>
        <p:spPr>
          <a:xfrm>
            <a:off x="6562083" y="3911316"/>
            <a:ext cx="1412756" cy="523220"/>
          </a:xfrm>
          <a:prstGeom prst="rect">
            <a:avLst/>
          </a:prstGeom>
          <a:noFill/>
        </p:spPr>
        <p:txBody>
          <a:bodyPr wrap="square">
            <a:spAutoFit/>
          </a:bodyPr>
          <a:lstStyle/>
          <a:p>
            <a:r>
              <a:rPr lang="de-DE" sz="2800" dirty="0">
                <a:latin typeface="Bahnschrift" panose="020B0502040204020203" pitchFamily="34" charset="0"/>
                <a:cs typeface="Segoe UI Semibold" panose="020B0702040204020203" pitchFamily="34" charset="0"/>
              </a:rPr>
              <a:t>§ UrhG</a:t>
            </a:r>
            <a:endParaRPr lang="de-DE" sz="2800" dirty="0"/>
          </a:p>
        </p:txBody>
      </p:sp>
      <p:sp>
        <p:nvSpPr>
          <p:cNvPr id="13" name="Textfeld 12">
            <a:extLst>
              <a:ext uri="{FF2B5EF4-FFF2-40B4-BE49-F238E27FC236}">
                <a16:creationId xmlns:a16="http://schemas.microsoft.com/office/drawing/2014/main" id="{9029A5A8-BAB7-005D-8E4B-EE95D0CED9EF}"/>
              </a:ext>
            </a:extLst>
          </p:cNvPr>
          <p:cNvSpPr txBox="1"/>
          <p:nvPr/>
        </p:nvSpPr>
        <p:spPr>
          <a:xfrm>
            <a:off x="300037" y="1844824"/>
            <a:ext cx="4896544" cy="4387559"/>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a:t>
            </a:r>
          </a:p>
        </p:txBody>
      </p:sp>
      <p:pic>
        <p:nvPicPr>
          <p:cNvPr id="16" name="Grafik 15">
            <a:extLst>
              <a:ext uri="{FF2B5EF4-FFF2-40B4-BE49-F238E27FC236}">
                <a16:creationId xmlns:a16="http://schemas.microsoft.com/office/drawing/2014/main" id="{7143141C-A686-4B9D-B67A-09EC38E59C4F}"/>
              </a:ext>
            </a:extLst>
          </p:cNvPr>
          <p:cNvPicPr>
            <a:picLocks noChangeAspect="1"/>
          </p:cNvPicPr>
          <p:nvPr/>
        </p:nvPicPr>
        <p:blipFill>
          <a:blip r:embed="rId7"/>
          <a:stretch>
            <a:fillRect/>
          </a:stretch>
        </p:blipFill>
        <p:spPr>
          <a:xfrm>
            <a:off x="10084440" y="4819747"/>
            <a:ext cx="710867" cy="1720252"/>
          </a:xfrm>
          <a:prstGeom prst="rect">
            <a:avLst/>
          </a:prstGeom>
        </p:spPr>
      </p:pic>
      <p:pic>
        <p:nvPicPr>
          <p:cNvPr id="17" name="Grafik 16">
            <a:extLst>
              <a:ext uri="{FF2B5EF4-FFF2-40B4-BE49-F238E27FC236}">
                <a16:creationId xmlns:a16="http://schemas.microsoft.com/office/drawing/2014/main" id="{E6F5163E-113A-4A07-8AB1-7676202A2EE9}"/>
              </a:ext>
            </a:extLst>
          </p:cNvPr>
          <p:cNvPicPr>
            <a:picLocks noChangeAspect="1"/>
          </p:cNvPicPr>
          <p:nvPr/>
        </p:nvPicPr>
        <p:blipFill>
          <a:blip r:embed="rId7"/>
          <a:stretch>
            <a:fillRect/>
          </a:stretch>
        </p:blipFill>
        <p:spPr>
          <a:xfrm flipH="1">
            <a:off x="6577658" y="4837219"/>
            <a:ext cx="710867" cy="1720252"/>
          </a:xfrm>
          <a:prstGeom prst="rect">
            <a:avLst/>
          </a:prstGeom>
        </p:spPr>
      </p:pic>
      <p:sp>
        <p:nvSpPr>
          <p:cNvPr id="18" name="Textfeld 17">
            <a:extLst>
              <a:ext uri="{FF2B5EF4-FFF2-40B4-BE49-F238E27FC236}">
                <a16:creationId xmlns:a16="http://schemas.microsoft.com/office/drawing/2014/main" id="{395FCC59-356D-43CF-A3DF-0A91533F8658}"/>
              </a:ext>
            </a:extLst>
          </p:cNvPr>
          <p:cNvSpPr txBox="1"/>
          <p:nvPr/>
        </p:nvSpPr>
        <p:spPr>
          <a:xfrm>
            <a:off x="5494944" y="6225680"/>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60a UrhG</a:t>
            </a:r>
            <a:endParaRPr lang="de-DE" dirty="0"/>
          </a:p>
        </p:txBody>
      </p:sp>
      <p:sp>
        <p:nvSpPr>
          <p:cNvPr id="19" name="Textfeld 18">
            <a:extLst>
              <a:ext uri="{FF2B5EF4-FFF2-40B4-BE49-F238E27FC236}">
                <a16:creationId xmlns:a16="http://schemas.microsoft.com/office/drawing/2014/main" id="{19CCC091-2349-4E34-AE4A-1824BF74BA5E}"/>
              </a:ext>
            </a:extLst>
          </p:cNvPr>
          <p:cNvSpPr txBox="1"/>
          <p:nvPr/>
        </p:nvSpPr>
        <p:spPr>
          <a:xfrm>
            <a:off x="10608506" y="6204302"/>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51 UrhG</a:t>
            </a:r>
            <a:endParaRPr lang="de-DE" dirty="0"/>
          </a:p>
        </p:txBody>
      </p:sp>
    </p:spTree>
    <p:extLst>
      <p:ext uri="{BB962C8B-B14F-4D97-AF65-F5344CB8AC3E}">
        <p14:creationId xmlns:p14="http://schemas.microsoft.com/office/powerpoint/2010/main" val="81466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8</a:t>
            </a:fld>
            <a:endParaRPr lang="de-DE"/>
          </a:p>
        </p:txBody>
      </p:sp>
      <p:pic>
        <p:nvPicPr>
          <p:cNvPr id="6" name="Grafik 5">
            <a:extLst>
              <a:ext uri="{FF2B5EF4-FFF2-40B4-BE49-F238E27FC236}">
                <a16:creationId xmlns:a16="http://schemas.microsoft.com/office/drawing/2014/main" id="{548B7181-A4E7-4177-88FA-02AA3DBCD354}"/>
              </a:ext>
            </a:extLst>
          </p:cNvPr>
          <p:cNvPicPr>
            <a:picLocks noChangeAspect="1"/>
          </p:cNvPicPr>
          <p:nvPr/>
        </p:nvPicPr>
        <p:blipFill>
          <a:blip r:embed="rId5"/>
          <a:stretch>
            <a:fillRect/>
          </a:stretch>
        </p:blipFill>
        <p:spPr>
          <a:xfrm>
            <a:off x="7881772" y="-1187753"/>
            <a:ext cx="4567912" cy="5457513"/>
          </a:xfrm>
          <a:prstGeom prst="rect">
            <a:avLst/>
          </a:prstGeom>
          <a:effectLst>
            <a:outerShdw blurRad="50800" dist="38100" dir="2700000" algn="tl" rotWithShape="0">
              <a:prstClr val="black">
                <a:alpha val="40000"/>
              </a:prstClr>
            </a:outerShdw>
          </a:effectLst>
        </p:spPr>
      </p:pic>
      <p:pic>
        <p:nvPicPr>
          <p:cNvPr id="12" name="Grafik 11">
            <a:extLst>
              <a:ext uri="{FF2B5EF4-FFF2-40B4-BE49-F238E27FC236}">
                <a16:creationId xmlns:a16="http://schemas.microsoft.com/office/drawing/2014/main" id="{48F2536F-459A-4D2F-AA28-75675139C420}"/>
              </a:ext>
            </a:extLst>
          </p:cNvPr>
          <p:cNvPicPr>
            <a:picLocks noChangeAspect="1"/>
          </p:cNvPicPr>
          <p:nvPr/>
        </p:nvPicPr>
        <p:blipFill>
          <a:blip r:embed="rId6"/>
          <a:stretch>
            <a:fillRect/>
          </a:stretch>
        </p:blipFill>
        <p:spPr>
          <a:xfrm>
            <a:off x="6301068" y="4716526"/>
            <a:ext cx="4567913" cy="2063875"/>
          </a:xfrm>
          <a:prstGeom prst="rect">
            <a:avLst/>
          </a:prstGeom>
        </p:spPr>
      </p:pic>
      <p:sp>
        <p:nvSpPr>
          <p:cNvPr id="7" name="Textfeld 6">
            <a:extLst>
              <a:ext uri="{FF2B5EF4-FFF2-40B4-BE49-F238E27FC236}">
                <a16:creationId xmlns:a16="http://schemas.microsoft.com/office/drawing/2014/main" id="{FC345012-B159-18AF-5C77-56615EAA2B66}"/>
              </a:ext>
            </a:extLst>
          </p:cNvPr>
          <p:cNvSpPr txBox="1"/>
          <p:nvPr/>
        </p:nvSpPr>
        <p:spPr>
          <a:xfrm>
            <a:off x="6562083" y="3911316"/>
            <a:ext cx="1412756" cy="523220"/>
          </a:xfrm>
          <a:prstGeom prst="rect">
            <a:avLst/>
          </a:prstGeom>
          <a:noFill/>
        </p:spPr>
        <p:txBody>
          <a:bodyPr wrap="square">
            <a:spAutoFit/>
          </a:bodyPr>
          <a:lstStyle/>
          <a:p>
            <a:r>
              <a:rPr lang="de-DE" sz="2800" dirty="0">
                <a:latin typeface="Bahnschrift" panose="020B0502040204020203" pitchFamily="34" charset="0"/>
                <a:cs typeface="Segoe UI Semibold" panose="020B0702040204020203" pitchFamily="34" charset="0"/>
              </a:rPr>
              <a:t>§ UrhG</a:t>
            </a:r>
            <a:endParaRPr lang="de-DE" sz="2800" dirty="0"/>
          </a:p>
        </p:txBody>
      </p:sp>
      <p:sp>
        <p:nvSpPr>
          <p:cNvPr id="11" name="Pfeil: nach rechts 10">
            <a:extLst>
              <a:ext uri="{FF2B5EF4-FFF2-40B4-BE49-F238E27FC236}">
                <a16:creationId xmlns:a16="http://schemas.microsoft.com/office/drawing/2014/main" id="{835F8BD4-F04B-8ABC-D5B8-60AC0FC5BB37}"/>
              </a:ext>
            </a:extLst>
          </p:cNvPr>
          <p:cNvSpPr/>
          <p:nvPr/>
        </p:nvSpPr>
        <p:spPr>
          <a:xfrm>
            <a:off x="8256240" y="3084093"/>
            <a:ext cx="740120" cy="432048"/>
          </a:xfrm>
          <a:custGeom>
            <a:avLst/>
            <a:gdLst>
              <a:gd name="connsiteX0" fmla="*/ 0 w 740120"/>
              <a:gd name="connsiteY0" fmla="*/ 108012 h 432048"/>
              <a:gd name="connsiteX1" fmla="*/ 524096 w 740120"/>
              <a:gd name="connsiteY1" fmla="*/ 108012 h 432048"/>
              <a:gd name="connsiteX2" fmla="*/ 524096 w 740120"/>
              <a:gd name="connsiteY2" fmla="*/ 0 h 432048"/>
              <a:gd name="connsiteX3" fmla="*/ 740120 w 740120"/>
              <a:gd name="connsiteY3" fmla="*/ 216024 h 432048"/>
              <a:gd name="connsiteX4" fmla="*/ 524096 w 740120"/>
              <a:gd name="connsiteY4" fmla="*/ 432048 h 432048"/>
              <a:gd name="connsiteX5" fmla="*/ 524096 w 740120"/>
              <a:gd name="connsiteY5" fmla="*/ 324036 h 432048"/>
              <a:gd name="connsiteX6" fmla="*/ 0 w 740120"/>
              <a:gd name="connsiteY6" fmla="*/ 324036 h 432048"/>
              <a:gd name="connsiteX7" fmla="*/ 0 w 740120"/>
              <a:gd name="connsiteY7" fmla="*/ 108012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120" h="432048" extrusionOk="0">
                <a:moveTo>
                  <a:pt x="0" y="108012"/>
                </a:moveTo>
                <a:cubicBezTo>
                  <a:pt x="227390" y="95138"/>
                  <a:pt x="403658" y="87027"/>
                  <a:pt x="524096" y="108012"/>
                </a:cubicBezTo>
                <a:cubicBezTo>
                  <a:pt x="522910" y="64321"/>
                  <a:pt x="527544" y="50695"/>
                  <a:pt x="524096" y="0"/>
                </a:cubicBezTo>
                <a:cubicBezTo>
                  <a:pt x="617072" y="104046"/>
                  <a:pt x="694348" y="166924"/>
                  <a:pt x="740120" y="216024"/>
                </a:cubicBezTo>
                <a:cubicBezTo>
                  <a:pt x="674935" y="279580"/>
                  <a:pt x="600257" y="374860"/>
                  <a:pt x="524096" y="432048"/>
                </a:cubicBezTo>
                <a:cubicBezTo>
                  <a:pt x="525130" y="392034"/>
                  <a:pt x="526200" y="369842"/>
                  <a:pt x="524096" y="324036"/>
                </a:cubicBezTo>
                <a:cubicBezTo>
                  <a:pt x="401593" y="338973"/>
                  <a:pt x="226444" y="315862"/>
                  <a:pt x="0" y="324036"/>
                </a:cubicBezTo>
                <a:cubicBezTo>
                  <a:pt x="7684" y="271231"/>
                  <a:pt x="-2119" y="204266"/>
                  <a:pt x="0" y="108012"/>
                </a:cubicBezTo>
                <a:close/>
              </a:path>
            </a:pathLst>
          </a:custGeom>
          <a:noFill/>
          <a:ln>
            <a:extLst>
              <a:ext uri="{C807C97D-BFC1-408E-A445-0C87EB9F89A2}">
                <ask:lineSketchStyleProps xmlns="" xmlns:ask="http://schemas.microsoft.com/office/drawing/2018/sketchyshapes" sd="2560957087">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9029A5A8-BAB7-005D-8E4B-EE95D0CED9EF}"/>
              </a:ext>
            </a:extLst>
          </p:cNvPr>
          <p:cNvSpPr txBox="1"/>
          <p:nvPr/>
        </p:nvSpPr>
        <p:spPr>
          <a:xfrm>
            <a:off x="300037" y="1844824"/>
            <a:ext cx="4896544" cy="4387559"/>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a:t>
            </a:r>
          </a:p>
        </p:txBody>
      </p:sp>
      <p:sp>
        <p:nvSpPr>
          <p:cNvPr id="14" name="Textfeld 13">
            <a:extLst>
              <a:ext uri="{FF2B5EF4-FFF2-40B4-BE49-F238E27FC236}">
                <a16:creationId xmlns:a16="http://schemas.microsoft.com/office/drawing/2014/main" id="{A2D2F03A-6087-4DE2-85BD-6EDF17F8FBFC}"/>
              </a:ext>
            </a:extLst>
          </p:cNvPr>
          <p:cNvSpPr txBox="1"/>
          <p:nvPr/>
        </p:nvSpPr>
        <p:spPr>
          <a:xfrm>
            <a:off x="9405425" y="3911316"/>
            <a:ext cx="1412756" cy="461665"/>
          </a:xfrm>
          <a:prstGeom prst="rect">
            <a:avLst/>
          </a:prstGeom>
          <a:noFill/>
        </p:spPr>
        <p:txBody>
          <a:bodyPr wrap="square">
            <a:spAutoFit/>
          </a:bodyPr>
          <a:lstStyle/>
          <a:p>
            <a:pPr algn="ctr"/>
            <a:r>
              <a:rPr lang="de-DE" sz="2400" b="1" dirty="0">
                <a:solidFill>
                  <a:srgbClr val="002060"/>
                </a:solidFill>
                <a:latin typeface="Bahnschrift" panose="020B0502040204020203" pitchFamily="34" charset="0"/>
                <a:ea typeface="+mj-ea"/>
                <a:cs typeface="+mj-cs"/>
              </a:rPr>
              <a:t>OER</a:t>
            </a:r>
          </a:p>
        </p:txBody>
      </p:sp>
      <p:pic>
        <p:nvPicPr>
          <p:cNvPr id="9" name="Grafik 8">
            <a:extLst>
              <a:ext uri="{FF2B5EF4-FFF2-40B4-BE49-F238E27FC236}">
                <a16:creationId xmlns:a16="http://schemas.microsoft.com/office/drawing/2014/main" id="{22640FFE-72D5-414B-9237-5506CF8FE978}"/>
              </a:ext>
            </a:extLst>
          </p:cNvPr>
          <p:cNvPicPr>
            <a:picLocks noChangeAspect="1"/>
          </p:cNvPicPr>
          <p:nvPr/>
        </p:nvPicPr>
        <p:blipFill>
          <a:blip r:embed="rId7"/>
          <a:stretch>
            <a:fillRect/>
          </a:stretch>
        </p:blipFill>
        <p:spPr>
          <a:xfrm>
            <a:off x="6330786" y="335863"/>
            <a:ext cx="2234970" cy="3946588"/>
          </a:xfrm>
          <a:prstGeom prst="rect">
            <a:avLst/>
          </a:prstGeom>
          <a:effectLst>
            <a:outerShdw blurRad="50800" dist="38100" dir="2700000" algn="tl" rotWithShape="0">
              <a:prstClr val="black">
                <a:alpha val="40000"/>
              </a:prstClr>
            </a:outerShdw>
          </a:effectLst>
        </p:spPr>
      </p:pic>
      <p:pic>
        <p:nvPicPr>
          <p:cNvPr id="16" name="Grafik 15">
            <a:extLst>
              <a:ext uri="{FF2B5EF4-FFF2-40B4-BE49-F238E27FC236}">
                <a16:creationId xmlns:a16="http://schemas.microsoft.com/office/drawing/2014/main" id="{7143141C-A686-4B9D-B67A-09EC38E59C4F}"/>
              </a:ext>
            </a:extLst>
          </p:cNvPr>
          <p:cNvPicPr>
            <a:picLocks noChangeAspect="1"/>
          </p:cNvPicPr>
          <p:nvPr/>
        </p:nvPicPr>
        <p:blipFill>
          <a:blip r:embed="rId8"/>
          <a:stretch>
            <a:fillRect/>
          </a:stretch>
        </p:blipFill>
        <p:spPr>
          <a:xfrm>
            <a:off x="10084440" y="4819747"/>
            <a:ext cx="710867" cy="1720252"/>
          </a:xfrm>
          <a:prstGeom prst="rect">
            <a:avLst/>
          </a:prstGeom>
        </p:spPr>
      </p:pic>
      <p:pic>
        <p:nvPicPr>
          <p:cNvPr id="17" name="Grafik 16">
            <a:extLst>
              <a:ext uri="{FF2B5EF4-FFF2-40B4-BE49-F238E27FC236}">
                <a16:creationId xmlns:a16="http://schemas.microsoft.com/office/drawing/2014/main" id="{E6F5163E-113A-4A07-8AB1-7676202A2EE9}"/>
              </a:ext>
            </a:extLst>
          </p:cNvPr>
          <p:cNvPicPr>
            <a:picLocks noChangeAspect="1"/>
          </p:cNvPicPr>
          <p:nvPr/>
        </p:nvPicPr>
        <p:blipFill>
          <a:blip r:embed="rId8"/>
          <a:stretch>
            <a:fillRect/>
          </a:stretch>
        </p:blipFill>
        <p:spPr>
          <a:xfrm flipH="1">
            <a:off x="6577658" y="4837219"/>
            <a:ext cx="710867" cy="1720252"/>
          </a:xfrm>
          <a:prstGeom prst="rect">
            <a:avLst/>
          </a:prstGeom>
        </p:spPr>
      </p:pic>
      <p:sp>
        <p:nvSpPr>
          <p:cNvPr id="18" name="Textfeld 17">
            <a:extLst>
              <a:ext uri="{FF2B5EF4-FFF2-40B4-BE49-F238E27FC236}">
                <a16:creationId xmlns:a16="http://schemas.microsoft.com/office/drawing/2014/main" id="{395FCC59-356D-43CF-A3DF-0A91533F8658}"/>
              </a:ext>
            </a:extLst>
          </p:cNvPr>
          <p:cNvSpPr txBox="1"/>
          <p:nvPr/>
        </p:nvSpPr>
        <p:spPr>
          <a:xfrm>
            <a:off x="5494944" y="6225680"/>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60a UrhG</a:t>
            </a:r>
            <a:endParaRPr lang="de-DE" dirty="0"/>
          </a:p>
        </p:txBody>
      </p:sp>
      <p:sp>
        <p:nvSpPr>
          <p:cNvPr id="19" name="Textfeld 18">
            <a:extLst>
              <a:ext uri="{FF2B5EF4-FFF2-40B4-BE49-F238E27FC236}">
                <a16:creationId xmlns:a16="http://schemas.microsoft.com/office/drawing/2014/main" id="{19CCC091-2349-4E34-AE4A-1824BF74BA5E}"/>
              </a:ext>
            </a:extLst>
          </p:cNvPr>
          <p:cNvSpPr txBox="1"/>
          <p:nvPr/>
        </p:nvSpPr>
        <p:spPr>
          <a:xfrm>
            <a:off x="10608506" y="6204302"/>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51 UrhG</a:t>
            </a:r>
            <a:endParaRPr lang="de-DE" dirty="0"/>
          </a:p>
        </p:txBody>
      </p:sp>
    </p:spTree>
    <p:extLst>
      <p:ext uri="{BB962C8B-B14F-4D97-AF65-F5344CB8AC3E}">
        <p14:creationId xmlns:p14="http://schemas.microsoft.com/office/powerpoint/2010/main" val="199571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9</a:t>
            </a:fld>
            <a:endParaRPr lang="de-DE"/>
          </a:p>
        </p:txBody>
      </p:sp>
      <p:sp>
        <p:nvSpPr>
          <p:cNvPr id="11" name="Textfeld 10">
            <a:extLst>
              <a:ext uri="{FF2B5EF4-FFF2-40B4-BE49-F238E27FC236}">
                <a16:creationId xmlns:a16="http://schemas.microsoft.com/office/drawing/2014/main" id="{BCA3C5FA-9FF3-46CB-AC91-3F9B79FB396E}"/>
              </a:ext>
            </a:extLst>
          </p:cNvPr>
          <p:cNvSpPr txBox="1"/>
          <p:nvPr/>
        </p:nvSpPr>
        <p:spPr>
          <a:xfrm>
            <a:off x="6960706" y="1812456"/>
            <a:ext cx="4896544" cy="4419927"/>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b="1" dirty="0">
                <a:solidFill>
                  <a:srgbClr val="002060"/>
                </a:solidFill>
                <a:latin typeface="Bahnschrift" panose="020B0502040204020203" pitchFamily="34" charset="0"/>
                <a:ea typeface="+mj-ea"/>
                <a:cs typeface="+mj-cs"/>
              </a:rPr>
              <a:t>“teaching, learning and research materials </a:t>
            </a:r>
            <a:r>
              <a:rPr lang="en-US" sz="1600" dirty="0">
                <a:solidFill>
                  <a:srgbClr val="000000"/>
                </a:solidFill>
                <a:latin typeface="Segoe UI" panose="020B0502040204020203" pitchFamily="34" charset="0"/>
                <a:cs typeface="Segoe UI" panose="020B0502040204020203" pitchFamily="34" charset="0"/>
              </a:rPr>
              <a:t>in any medium, digital or otherwise, that reside in the public domain or have been released under an open license that permits no-cost access, use, adaptation and redistribution by others with no or limited restrictions. Open licensing is built within the existing framework of intellectual property rights as defined by relevant international conventions and respects the authorship of the work” (Unesco, 2012)</a:t>
            </a:r>
            <a:endParaRPr lang="de-DE" sz="1600" dirty="0">
              <a:solidFill>
                <a:srgbClr val="000000"/>
              </a:solidFill>
              <a:latin typeface="Segoe UI" panose="020B0502040204020203" pitchFamily="34" charset="0"/>
              <a:cs typeface="Segoe UI" panose="020B0502040204020203" pitchFamily="34" charset="0"/>
            </a:endParaRPr>
          </a:p>
        </p:txBody>
      </p:sp>
      <p:sp>
        <p:nvSpPr>
          <p:cNvPr id="3" name="Textfeld 2">
            <a:extLst>
              <a:ext uri="{FF2B5EF4-FFF2-40B4-BE49-F238E27FC236}">
                <a16:creationId xmlns:a16="http://schemas.microsoft.com/office/drawing/2014/main" id="{71F819E0-BD76-52E2-ED3A-FAEF3B7B1AA8}"/>
              </a:ext>
            </a:extLst>
          </p:cNvPr>
          <p:cNvSpPr txBox="1"/>
          <p:nvPr/>
        </p:nvSpPr>
        <p:spPr>
          <a:xfrm>
            <a:off x="300037" y="1844824"/>
            <a:ext cx="4896544" cy="4387559"/>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a:t>
            </a:r>
          </a:p>
        </p:txBody>
      </p:sp>
      <p:pic>
        <p:nvPicPr>
          <p:cNvPr id="8" name="Grafik 7">
            <a:extLst>
              <a:ext uri="{FF2B5EF4-FFF2-40B4-BE49-F238E27FC236}">
                <a16:creationId xmlns:a16="http://schemas.microsoft.com/office/drawing/2014/main" id="{2434464A-1987-FCF8-5EC5-0E27E2FEB503}"/>
              </a:ext>
            </a:extLst>
          </p:cNvPr>
          <p:cNvPicPr>
            <a:picLocks noChangeAspect="1"/>
          </p:cNvPicPr>
          <p:nvPr/>
        </p:nvPicPr>
        <p:blipFill>
          <a:blip r:embed="rId5"/>
          <a:stretch>
            <a:fillRect/>
          </a:stretch>
        </p:blipFill>
        <p:spPr>
          <a:xfrm>
            <a:off x="5159493" y="2384997"/>
            <a:ext cx="1873014" cy="3065163"/>
          </a:xfrm>
          <a:prstGeom prst="rect">
            <a:avLst/>
          </a:prstGeom>
        </p:spPr>
      </p:pic>
    </p:spTree>
    <p:extLst>
      <p:ext uri="{BB962C8B-B14F-4D97-AF65-F5344CB8AC3E}">
        <p14:creationId xmlns:p14="http://schemas.microsoft.com/office/powerpoint/2010/main" val="390043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2.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3.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4.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5.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6.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heme/theme1.xml><?xml version="1.0" encoding="utf-8"?>
<a:theme xmlns:a="http://schemas.openxmlformats.org/drawingml/2006/main" name="Larissa">
  <a:themeElements>
    <a:clrScheme name="Benutzerdefiniert 125">
      <a:dk1>
        <a:sysClr val="windowText" lastClr="000000"/>
      </a:dk1>
      <a:lt1>
        <a:sysClr val="window" lastClr="FFFFFF"/>
      </a:lt1>
      <a:dk2>
        <a:srgbClr val="7F7F7F"/>
      </a:dk2>
      <a:lt2>
        <a:srgbClr val="F2F2F2"/>
      </a:lt2>
      <a:accent1>
        <a:srgbClr val="000000"/>
      </a:accent1>
      <a:accent2>
        <a:srgbClr val="7F7F7F"/>
      </a:accent2>
      <a:accent3>
        <a:srgbClr val="A5A5A5"/>
      </a:accent3>
      <a:accent4>
        <a:srgbClr val="BFBFBF"/>
      </a:accent4>
      <a:accent5>
        <a:srgbClr val="D8D8D8"/>
      </a:accent5>
      <a:accent6>
        <a:srgbClr val="F2F2F2"/>
      </a:accent6>
      <a:hlink>
        <a:srgbClr val="000000"/>
      </a:hlink>
      <a:folHlink>
        <a:srgbClr val="000000"/>
      </a:folHlink>
    </a:clrScheme>
    <a:fontScheme name="_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Fakultät für Biologie">
      <a:srgbClr val="92B168"/>
    </a:custClr>
    <a:custClr name="Fakultät für Chemie">
      <a:srgbClr val="A08CAA"/>
    </a:custClr>
    <a:custClr name="Fakultät für Erziehungswissenschaft">
      <a:srgbClr val="F08C50"/>
    </a:custClr>
    <a:custClr name="Fakultät für Geschichtswissenschaft, Philosophie und Theologie">
      <a:srgbClr val="7DB4BE"/>
    </a:custClr>
    <a:custClr name="Fakultät für Gesundheitswissenschaften">
      <a:srgbClr val="DC5A5A"/>
    </a:custClr>
    <a:custClr name="Fakultät für Linguistik und Literaturwissenschaft">
      <a:srgbClr val="8FA3B9"/>
    </a:custClr>
    <a:custClr name="Fakultät für Mathematik">
      <a:srgbClr val="DCAA41"/>
    </a:custClr>
    <a:custClr name="Medizinische Fakultät">
      <a:srgbClr val="145F7D"/>
    </a:custClr>
    <a:custClr name="Fakultät für Physik">
      <a:srgbClr val="649696"/>
    </a:custClr>
    <a:custClr name="Fakultät für Rechtswissenschaft">
      <a:srgbClr val="8C8C96"/>
    </a:custClr>
    <a:custClr name="Fakultät für Psychologie und Sportwissenschaft">
      <a:srgbClr val="8C3250"/>
    </a:custClr>
    <a:custClr name="Fakultät für Soziologie">
      <a:srgbClr val="BFD02F"/>
    </a:custClr>
    <a:custClr name="Technische Fakultät">
      <a:srgbClr val="6C8AA8"/>
    </a:custClr>
    <a:custClr name="Fakultät für Wirtschaftswissenschaften">
      <a:srgbClr val="74799B"/>
    </a:custClr>
    <a:custClr name="Grün Print">
      <a:srgbClr val="008965"/>
    </a:custClr>
    <a:custClr name="Grün Digital">
      <a:srgbClr val="14F5B4"/>
    </a:custClr>
  </a:custClrLst>
  <a:extLst>
    <a:ext uri="{05A4C25C-085E-4340-85A3-A5531E510DB2}">
      <thm15:themeFamily xmlns:thm15="http://schemas.microsoft.com/office/thememl/2012/main" name="UBF_PowerPoint_Allgemein" id="{481676E9-B653-426B-A681-9A928C4A8049}" vid="{6962D945-3106-4685-9D6D-B3FA3636EA5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A11A071A53679449D24EC6A4FB79795" ma:contentTypeVersion="14" ma:contentTypeDescription="Ein neues Dokument erstellen." ma:contentTypeScope="" ma:versionID="fccb27c9183080da3ad4f0665804c2de">
  <xsd:schema xmlns:xsd="http://www.w3.org/2001/XMLSchema" xmlns:xs="http://www.w3.org/2001/XMLSchema" xmlns:p="http://schemas.microsoft.com/office/2006/metadata/properties" xmlns:ns3="bb22fec4-f720-4609-9fb5-d40985cf8a36" xmlns:ns4="b47e357f-ddb7-49b4-b7d9-9d62049e1c3d" targetNamespace="http://schemas.microsoft.com/office/2006/metadata/properties" ma:root="true" ma:fieldsID="da14092db5fe71da3db30e4337491493" ns3:_="" ns4:_="">
    <xsd:import namespace="bb22fec4-f720-4609-9fb5-d40985cf8a36"/>
    <xsd:import namespace="b47e357f-ddb7-49b4-b7d9-9d62049e1c3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22fec4-f720-4609-9fb5-d40985cf8a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47e357f-ddb7-49b4-b7d9-9d62049e1c3d" elementFormDefault="qualified">
    <xsd:import namespace="http://schemas.microsoft.com/office/2006/documentManagement/types"/>
    <xsd:import namespace="http://schemas.microsoft.com/office/infopath/2007/PartnerControls"/>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element name="SharingHintHash" ma:index="21"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FA510B-E5B5-4B92-AFDD-7E4EE3EC2A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22fec4-f720-4609-9fb5-d40985cf8a36"/>
    <ds:schemaRef ds:uri="b47e357f-ddb7-49b4-b7d9-9d62049e1c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B16EFE-1FE4-4C8E-BFFA-70FDD5F5C826}">
  <ds:schemaRefs>
    <ds:schemaRef ds:uri="http://schemas.microsoft.com/office/2006/documentManagement/types"/>
    <ds:schemaRef ds:uri="bb22fec4-f720-4609-9fb5-d40985cf8a36"/>
    <ds:schemaRef ds:uri="http://schemas.microsoft.com/office/infopath/2007/PartnerControls"/>
    <ds:schemaRef ds:uri="http://purl.org/dc/elements/1.1/"/>
    <ds:schemaRef ds:uri="http://schemas.microsoft.com/office/2006/metadata/properties"/>
    <ds:schemaRef ds:uri="http://purl.org/dc/terms/"/>
    <ds:schemaRef ds:uri="b47e357f-ddb7-49b4-b7d9-9d62049e1c3d"/>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1EEF6BD6-A380-454F-B81C-6E42E35FE1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UBF_PowerPoint_Allgemein_erweiterter_Vorlagensatz</Template>
  <TotalTime>0</TotalTime>
  <Words>4403</Words>
  <Application>Microsoft Office PowerPoint</Application>
  <PresentationFormat>Breitbild</PresentationFormat>
  <Paragraphs>435</Paragraphs>
  <Slides>31</Slides>
  <Notes>22</Notes>
  <HiddenSlides>4</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31</vt:i4>
      </vt:variant>
    </vt:vector>
  </HeadingPairs>
  <TitlesOfParts>
    <vt:vector size="40" baseType="lpstr">
      <vt:lpstr>Arial</vt:lpstr>
      <vt:lpstr>Bahnschrift</vt:lpstr>
      <vt:lpstr>Calibri</vt:lpstr>
      <vt:lpstr>Cambria</vt:lpstr>
      <vt:lpstr>Segoe UI</vt:lpstr>
      <vt:lpstr>Segoe UI Semibold</vt:lpstr>
      <vt:lpstr>Times New Roman</vt:lpstr>
      <vt:lpstr>Larissa</vt:lpstr>
      <vt:lpstr>Acrobat Document</vt:lpstr>
      <vt:lpstr>PowerPoint-Präsentation</vt:lpstr>
      <vt:lpstr> Kick-off &amp; Roadmap</vt:lpstr>
      <vt:lpstr> Uni Bielefeld   Kick-off &amp; Roadmap</vt:lpstr>
      <vt:lpstr>Open | What?</vt:lpstr>
      <vt:lpstr>Open | What? (eine kleine Taxonomie der Openess-Begriffe)</vt:lpstr>
      <vt:lpstr>Open | What?</vt:lpstr>
      <vt:lpstr>Open | What?</vt:lpstr>
      <vt:lpstr>Open | What?</vt:lpstr>
      <vt:lpstr>Open | What?</vt:lpstr>
      <vt:lpstr>OER | Warum?</vt:lpstr>
      <vt:lpstr>OER | Warum?</vt:lpstr>
      <vt:lpstr>OER | Warum?</vt:lpstr>
      <vt:lpstr>OER Policy | Warum?</vt:lpstr>
      <vt:lpstr>PowerPoint-Präsentation</vt:lpstr>
      <vt:lpstr>OER Policy | Status Quo</vt:lpstr>
      <vt:lpstr>OER Policy | Roadmap</vt:lpstr>
      <vt:lpstr>OER Policy | Roadmap</vt:lpstr>
      <vt:lpstr>OER Policy | Roadmap</vt:lpstr>
      <vt:lpstr>OER Policy | Roadmap</vt:lpstr>
      <vt:lpstr>OER Policy | Roadmap</vt:lpstr>
      <vt:lpstr>PowerPoint-Präsentation</vt:lpstr>
      <vt:lpstr>PowerPoint-Präsentation</vt:lpstr>
      <vt:lpstr>Literatur</vt:lpstr>
      <vt:lpstr>PowerPoint-Präsentation</vt:lpstr>
      <vt:lpstr>PowerPoint-Präsentation</vt:lpstr>
      <vt:lpstr>PowerPoint-Präsentation</vt:lpstr>
      <vt:lpstr>PowerPoint-Präsentation</vt:lpstr>
      <vt:lpstr>PowerPoint-Präsentation</vt:lpstr>
      <vt:lpstr>PowerPoint-Präsentation</vt:lpstr>
      <vt:lpstr>OER Policy | Stakeholder*innen (Vorschlag)</vt:lpstr>
      <vt:lpstr>OER Policy | Roadmap</vt:lpstr>
    </vt:vector>
  </TitlesOfParts>
  <Company>Universität Bielefeld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OER Policy Uni Bielefeld   Roadmap</dc:title>
  <dc:creator>Homp, Frank</dc:creator>
  <cp:lastModifiedBy>Frank Homp</cp:lastModifiedBy>
  <cp:revision>777</cp:revision>
  <dcterms:created xsi:type="dcterms:W3CDTF">2022-06-14T15:25:17Z</dcterms:created>
  <dcterms:modified xsi:type="dcterms:W3CDTF">2024-04-04T10:33:19Z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0x0101001A11A071A53679449D24EC6A4FB79795</vt:lpwstr>
  </property>
</Properties>
</file>